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3"/>
  </p:notesMasterIdLst>
  <p:sldIdLst>
    <p:sldId id="256" r:id="rId5"/>
    <p:sldId id="360" r:id="rId6"/>
    <p:sldId id="273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84" r:id="rId15"/>
    <p:sldId id="285" r:id="rId16"/>
    <p:sldId id="281" r:id="rId17"/>
    <p:sldId id="282" r:id="rId18"/>
    <p:sldId id="328" r:id="rId19"/>
    <p:sldId id="319" r:id="rId20"/>
    <p:sldId id="317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50" r:id="rId30"/>
    <p:sldId id="351" r:id="rId31"/>
    <p:sldId id="330" r:id="rId32"/>
    <p:sldId id="353" r:id="rId33"/>
    <p:sldId id="354" r:id="rId34"/>
    <p:sldId id="355" r:id="rId35"/>
    <p:sldId id="356" r:id="rId36"/>
    <p:sldId id="357" r:id="rId37"/>
    <p:sldId id="331" r:id="rId38"/>
    <p:sldId id="359" r:id="rId39"/>
    <p:sldId id="332" r:id="rId40"/>
    <p:sldId id="361" r:id="rId41"/>
    <p:sldId id="362" r:id="rId42"/>
  </p:sldIdLst>
  <p:sldSz cx="9361488" cy="57610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7C80"/>
    <a:srgbClr val="FFCC66"/>
    <a:srgbClr val="FFF533"/>
    <a:srgbClr val="FFFFFF"/>
    <a:srgbClr val="8DC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0" autoAdjust="0"/>
    <p:restoredTop sz="94625" autoAdjust="0"/>
  </p:normalViewPr>
  <p:slideViewPr>
    <p:cSldViewPr>
      <p:cViewPr>
        <p:scale>
          <a:sx n="100" d="100"/>
          <a:sy n="100" d="100"/>
        </p:scale>
        <p:origin x="-1482" y="-630"/>
      </p:cViewPr>
      <p:guideLst>
        <p:guide orient="horz" pos="1815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C66"/>
              </a:solidFill>
            </c:spPr>
          </c:dPt>
          <c:dPt>
            <c:idx val="1"/>
            <c:bubble3D val="0"/>
            <c:explosion val="0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8823622047244096"/>
                  <c:y val="7.6306017303392634E-2"/>
                </c:manualLayout>
              </c:layout>
              <c:tx>
                <c:rich>
                  <a:bodyPr/>
                  <a:lstStyle/>
                  <a:p>
                    <a:r>
                      <a:rPr lang="ru-RU" sz="2200" dirty="0" smtClean="0"/>
                      <a:t>48 %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353652668416447"/>
                  <c:y val="-0.12015213376105764"/>
                </c:manualLayout>
              </c:layout>
              <c:tx>
                <c:rich>
                  <a:bodyPr/>
                  <a:lstStyle/>
                  <a:p>
                    <a:r>
                      <a:rPr lang="ru-RU" sz="2200" dirty="0" smtClean="0"/>
                      <a:t>52 %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Лист3!$A$5:$A$6</c:f>
              <c:strCache>
                <c:ptCount val="2"/>
                <c:pt idx="0">
                  <c:v>Иные</c:v>
                </c:pt>
                <c:pt idx="1">
                  <c:v>ндфл</c:v>
                </c:pt>
              </c:strCache>
            </c:strRef>
          </c:cat>
          <c:val>
            <c:numRef>
              <c:f>Лист3!$B$5:$B$6</c:f>
              <c:numCache>
                <c:formatCode>#,##0.00</c:formatCode>
                <c:ptCount val="2"/>
                <c:pt idx="0">
                  <c:v>1293</c:v>
                </c:pt>
                <c:pt idx="1">
                  <c:v>1382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21634392885839E-3"/>
          <c:y val="2.6255057199501913E-2"/>
          <c:w val="0.9496081010839128"/>
          <c:h val="0.92779858026270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60-480D-8B46-90103B2B5EB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5173.22</c:v>
                </c:pt>
                <c:pt idx="1">
                  <c:v>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FE-4BCA-B72D-F0D669EC9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239984694131434E-3"/>
          <c:y val="9.7116166894193418E-2"/>
          <c:w val="0.93054065156279164"/>
          <c:h val="0.889816023916647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EA-4F6D-85BA-0460A8CE351D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EA-4F6D-85BA-0460A8CE351D}"/>
              </c:ext>
            </c:extLst>
          </c:dPt>
          <c:dLbls>
            <c:dLbl>
              <c:idx val="0"/>
              <c:layout>
                <c:manualLayout>
                  <c:x val="-0.18668269321514183"/>
                  <c:y val="-0.46844012131516988"/>
                </c:manualLayout>
              </c:layout>
              <c:tx>
                <c:rich>
                  <a:bodyPr/>
                  <a:lstStyle/>
                  <a:p>
                    <a:r>
                      <a:rPr lang="ru-RU" sz="2200" b="1" kern="120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rPr>
                      <a:t> 5 165</a:t>
                    </a:r>
                    <a:endParaRPr lang="en-US" sz="3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A-4F6D-85BA-0460A8CE351D}"/>
                </c:ext>
              </c:extLst>
            </c:dLbl>
            <c:dLbl>
              <c:idx val="1"/>
              <c:layout>
                <c:manualLayout>
                  <c:x val="0.13917422951596048"/>
                  <c:y val="8.5073201317700187E-2"/>
                </c:manualLayout>
              </c:layout>
              <c:tx>
                <c:rich>
                  <a:bodyPr/>
                  <a:lstStyle/>
                  <a:p>
                    <a:pPr>
                      <a:defRPr lang="ru-RU" sz="2200" b="1" kern="120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200" b="1" kern="120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rPr>
                      <a:t>1 824</a:t>
                    </a:r>
                    <a:endParaRPr lang="en-US" sz="3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A-4F6D-85BA-0460A8CE3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200" b="1" kern="120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[Книга1]Лист1!$A$3:$B$3</c:f>
              <c:numCache>
                <c:formatCode>General</c:formatCode>
                <c:ptCount val="2"/>
                <c:pt idx="0">
                  <c:v>4936</c:v>
                </c:pt>
                <c:pt idx="1">
                  <c:v>2235.6999999999998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EA-4F6D-85BA-0460A8CE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C783-D036-4967-AB7C-DE09F7ABDD38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CE02-83D1-44DB-8A23-092C8E0C39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CE02-83D1-44DB-8A23-092C8E0C39A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42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1789664"/>
            <a:ext cx="7957266" cy="1234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6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88" y="230710"/>
            <a:ext cx="2106335" cy="49155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30710"/>
            <a:ext cx="6162980" cy="49155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7" y="1789671"/>
            <a:ext cx="7957265" cy="123488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C1935-89EA-4941-BE9E-B1A448667F52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E9FD319-7BBF-4EA4-8743-7F270E798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04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83F472-E5D6-479D-88BF-F496E64F7287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6E8A7A-043D-4A54-8F6C-425DEA9A0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31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3702010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2441779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E5F91-42C6-40A7-9497-9ED273A33F2E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C1481D-CD62-4749-B8DE-389AAAF0C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25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4" y="1344251"/>
            <a:ext cx="413465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62" y="1344251"/>
            <a:ext cx="413465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FB8498-E363-4905-AA51-57E79FA506B5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16A787-C77C-4832-9965-22B78F7B4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81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289575"/>
            <a:ext cx="4136283" cy="537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1826998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3" y="1289575"/>
            <a:ext cx="4137908" cy="537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13" y="1826998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7D27E5-6000-44C2-9102-B68F80CF7565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A4926-4440-48E8-91AD-315BC13FE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5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79CFBC-5AE5-4BDC-90E7-217FA1FD8742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936209-050D-4FB1-9B1D-47F4114BB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65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2" y="229380"/>
            <a:ext cx="3079865" cy="9761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2" y="229379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82" y="1205553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BD13F6-AA9D-4F1A-B67E-F43AC5CE291A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76F9D9-9A24-465D-9FF7-A6D32175E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66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032740"/>
            <a:ext cx="5616893" cy="476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4508823"/>
            <a:ext cx="5616893" cy="6761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66665-D3DC-476D-A9C6-C2E6D14E9477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9A40B1-271D-473A-8664-D714F5A0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2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8CFA64-571F-44A5-9F22-BC64F13D605A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A5E382-CAC5-461B-AC7B-E50F563C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15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84" y="230710"/>
            <a:ext cx="2106335" cy="4915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30710"/>
            <a:ext cx="6162980" cy="4915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4C48EE-FA41-4136-A5A5-08C49CFC9CBF}" type="datetime1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BB1B44-C493-48AB-9AC7-C34D2F32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48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2FE575-C8B8-480B-822F-6FC40C454CA0}" type="datetimeFigureOut">
              <a:rPr lang="ru-RU"/>
              <a:pPr>
                <a:defRPr/>
              </a:pPr>
              <a:t>пт 24.12.21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2AF8D7-DE7A-43DE-87A4-16865ADE8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1067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186" y="942838"/>
            <a:ext cx="7021116" cy="20056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186" y="3025881"/>
            <a:ext cx="7021116" cy="13909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873B4D-3A94-47C6-AE8F-55331B2FF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54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34AC7A-3CE9-48D9-98FE-00D2F76BD1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29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26" y="1436263"/>
            <a:ext cx="8074283" cy="23964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726" y="3855374"/>
            <a:ext cx="8074283" cy="1260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962DB8-CBB4-4690-8C4F-A263C0CB8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593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3603" y="1533609"/>
            <a:ext cx="3978632" cy="36553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9254" y="1533609"/>
            <a:ext cx="3978632" cy="36553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04E467-AF76-4BE8-BFA0-F267C2E4E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23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5" y="306723"/>
            <a:ext cx="8074283" cy="11135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4822" y="1412255"/>
            <a:ext cx="3960348" cy="692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822" y="2104382"/>
            <a:ext cx="3960348" cy="3095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9259" y="1412255"/>
            <a:ext cx="3979852" cy="692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39259" y="2104382"/>
            <a:ext cx="3979852" cy="3095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737CEC-B8B6-438B-B0E4-9589A5B6D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52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D45284-3A7F-4499-97A2-FE02D8D36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0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DF4CB1-8E0B-49D0-94AC-76832CB02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9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500" y="3702003"/>
            <a:ext cx="7957266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500" y="2441774"/>
            <a:ext cx="7957266" cy="12602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1" y="384069"/>
            <a:ext cx="3019324" cy="13442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855" y="829487"/>
            <a:ext cx="4739253" cy="4094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821" y="1728311"/>
            <a:ext cx="3019324" cy="3201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C46073-5A12-4054-9625-D24AAE5C4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26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1" y="384069"/>
            <a:ext cx="3019324" cy="13442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79855" y="829487"/>
            <a:ext cx="4739253" cy="40940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821" y="1728311"/>
            <a:ext cx="3019324" cy="3201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6E6ED1-1E8A-4B02-BF8F-1CDF38692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654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C0F21E2-B930-4293-B812-97F30E6BC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840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319" y="306722"/>
            <a:ext cx="2018571" cy="48822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3608" y="306722"/>
            <a:ext cx="5938694" cy="48822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B9E956-3A21-4107-96A1-64D4F24F5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340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186" y="942837"/>
            <a:ext cx="7021116" cy="20056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186" y="3025879"/>
            <a:ext cx="7021116" cy="13909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16249E-D730-4FE8-BB73-1475D7B3D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266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93BA1E-4B09-4B7C-BB77-2BD8B9895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187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26" y="1436260"/>
            <a:ext cx="8074283" cy="23964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726" y="3855370"/>
            <a:ext cx="8074283" cy="1260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5F3E7C-AE0E-4F10-9022-E7C7B9AA5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465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3603" y="1533609"/>
            <a:ext cx="3978632" cy="36553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9254" y="1533609"/>
            <a:ext cx="3978632" cy="36553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4F626A-1DD2-4F8E-8B05-72024C928B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94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2" y="306723"/>
            <a:ext cx="8074283" cy="11135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4822" y="1412255"/>
            <a:ext cx="3960348" cy="692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822" y="2104379"/>
            <a:ext cx="3960348" cy="3095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9256" y="1412255"/>
            <a:ext cx="3979852" cy="692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39256" y="2104379"/>
            <a:ext cx="3979852" cy="3095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CA47B72-665E-4F8D-926E-7A08B19DA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446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E36A9C-4C32-4DF1-9951-1C951D29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0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82" y="1344254"/>
            <a:ext cx="413465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63" y="1344254"/>
            <a:ext cx="413465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6AF16F-807B-4BFF-B7C1-58FE1BC9A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72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1" y="384069"/>
            <a:ext cx="3019324" cy="13442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852" y="829484"/>
            <a:ext cx="4739253" cy="4094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821" y="1728311"/>
            <a:ext cx="3019324" cy="3201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1DE16F-26B0-42E1-9AA4-25065B6E0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20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21" y="384069"/>
            <a:ext cx="3019324" cy="13442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79852" y="829484"/>
            <a:ext cx="4739253" cy="40940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821" y="1728311"/>
            <a:ext cx="3019324" cy="3201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17A916-95AB-4C5F-B70D-A2A7F62CE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307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16956-7F41-4ED7-8C7F-6CE4978AE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452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316" y="306722"/>
            <a:ext cx="2018571" cy="48822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3605" y="306722"/>
            <a:ext cx="5938694" cy="48822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BFDF2B-5029-44D5-B1A4-73742F3AC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7" y="1289569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7" y="1826998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7" y="1289569"/>
            <a:ext cx="4137907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17" y="1826998"/>
            <a:ext cx="4137907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4" y="229376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29378"/>
            <a:ext cx="5233332" cy="4916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84" y="1205555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032733"/>
            <a:ext cx="5616893" cy="476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4508815"/>
            <a:ext cx="5616893" cy="6761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3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83" y="1344254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4" y="5339630"/>
            <a:ext cx="2184347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5339630"/>
            <a:ext cx="2964472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75" y="5339630"/>
            <a:ext cx="2184347" cy="30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080" y="230709"/>
            <a:ext cx="8425339" cy="96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080" y="1344248"/>
            <a:ext cx="8425339" cy="38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4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D2AA2-74CA-4355-B284-690F684884C5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пт 24.12.21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14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72" y="5339629"/>
            <a:ext cx="2184347" cy="306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7598E-A9A3-40F3-9EF8-C08FC0D0266E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43606" y="306723"/>
            <a:ext cx="8074283" cy="11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43606" y="1533609"/>
            <a:ext cx="8074283" cy="36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3602" y="5339629"/>
            <a:ext cx="2106335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00993" y="5339629"/>
            <a:ext cx="3159502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11554" y="5339629"/>
            <a:ext cx="2106335" cy="306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51EA7-80FA-42DA-86A1-C39C5015FEE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7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43603" y="306723"/>
            <a:ext cx="8074283" cy="11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43603" y="1533609"/>
            <a:ext cx="8074283" cy="36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3602" y="5339629"/>
            <a:ext cx="2106335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D88A34-D9A8-4FA0-B216-C60EF8FA357C}" type="datetimeFigureOut">
              <a:rPr lang="ru-RU"/>
              <a:pPr>
                <a:defRPr/>
              </a:pPr>
              <a:t>пт 24.12.21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00993" y="5339629"/>
            <a:ext cx="3159502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11551" y="5339629"/>
            <a:ext cx="2106335" cy="306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2B4E9-AD7B-42CE-B128-ED250A5F5F4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9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6288" y="692696"/>
            <a:ext cx="8615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БЮДЖЕТ ДЛЯ ГРАЖДАН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13652" y="1809196"/>
            <a:ext cx="8456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u-RU" altLang="ru-RU" sz="3600" b="1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По проекту местного бюджета на 2022 год и на плановый период 2023 и 2024 годов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0" y="5040759"/>
            <a:ext cx="9361488" cy="33077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49" tIns="45874" rIns="91749" bIns="45874" anchor="ctr"/>
          <a:lstStyle>
            <a:lvl1pPr defTabSz="10001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01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012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01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012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10001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0" y="5206144"/>
            <a:ext cx="9361488" cy="349757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66FF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49" tIns="45874" rIns="91749" bIns="45874" anchor="ctr"/>
          <a:lstStyle>
            <a:lvl1pPr defTabSz="10001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01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012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01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012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10001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0" y="5444776"/>
            <a:ext cx="9361488" cy="3162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49" tIns="45874" rIns="91749" bIns="45874" anchor="ctr"/>
          <a:lstStyle>
            <a:lvl1pPr defTabSz="10001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01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012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01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012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01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pic>
        <p:nvPicPr>
          <p:cNvPr id="16" name="Picture 15" descr="komsom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58" y="4262090"/>
            <a:ext cx="14922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004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84958" y="157315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ДИНАМИКА ПОСТУПЛЕНИЙ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НАЛОГОВЫХ И НЕНАЛОГОВЫХ ДОХОДОВ МЕСТНОГО БЮДЖЕТА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2022-2024 ГОДАХ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4164706" y="3841132"/>
            <a:ext cx="1367112" cy="1045958"/>
          </a:xfrm>
          <a:prstGeom prst="can">
            <a:avLst>
              <a:gd name="adj" fmla="val 6882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4164707" y="1568320"/>
            <a:ext cx="1367112" cy="2187103"/>
          </a:xfrm>
          <a:prstGeom prst="can">
            <a:avLst>
              <a:gd name="adj" fmla="val 6921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7504976" y="3825480"/>
            <a:ext cx="1377171" cy="1081605"/>
          </a:xfrm>
          <a:prstGeom prst="can">
            <a:avLst>
              <a:gd name="adj" fmla="val 6882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7504985" y="1467340"/>
            <a:ext cx="1377170" cy="2288080"/>
          </a:xfrm>
          <a:prstGeom prst="can">
            <a:avLst>
              <a:gd name="adj" fmla="val 6921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70064" y="4922347"/>
            <a:ext cx="1699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7397446" y="4942350"/>
            <a:ext cx="1555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4187381" y="2441531"/>
            <a:ext cx="1282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2 079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840068" y="568367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7430575" y="2458780"/>
            <a:ext cx="15974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2 109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4027888" y="4175541"/>
            <a:ext cx="16978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655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7574304" y="4159070"/>
            <a:ext cx="1306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671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4017567" y="988446"/>
            <a:ext cx="169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2 735</a:t>
            </a:r>
            <a:endParaRPr lang="ru-RU" altLang="ru-RU" sz="28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7291843" y="948662"/>
            <a:ext cx="169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 </a:t>
            </a:r>
            <a:r>
              <a:rPr lang="ru-RU" altLang="ru-RU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780</a:t>
            </a:r>
            <a:endParaRPr lang="ru-RU" altLang="ru-RU" sz="28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5780571" y="2568866"/>
            <a:ext cx="17988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30 млн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  или </a:t>
            </a: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5745709" y="4164316"/>
            <a:ext cx="18685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16 млн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</a:t>
            </a:r>
          </a:p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или 2%</a:t>
            </a:r>
            <a:endParaRPr lang="ru-RU" altLang="ru-RU" sz="13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640441" y="3946607"/>
            <a:ext cx="1463319" cy="940485"/>
          </a:xfrm>
          <a:prstGeom prst="can">
            <a:avLst>
              <a:gd name="adj" fmla="val 6882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40441" y="1760335"/>
            <a:ext cx="1476853" cy="2080792"/>
          </a:xfrm>
          <a:prstGeom prst="can">
            <a:avLst>
              <a:gd name="adj" fmla="val 6921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559520" y="4887078"/>
            <a:ext cx="1844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ГОД</a:t>
            </a:r>
            <a:endParaRPr lang="ru-RU" altLang="ru-RU" sz="20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730088" y="2567625"/>
            <a:ext cx="1282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2 024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73952" y="4185919"/>
            <a:ext cx="12098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651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 rot="16200000">
            <a:off x="5612772" y="2620325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Штриховая стрелка вправо 35"/>
          <p:cNvSpPr/>
          <p:nvPr/>
        </p:nvSpPr>
        <p:spPr>
          <a:xfrm rot="16200000">
            <a:off x="5639834" y="4249250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304688" y="2501920"/>
            <a:ext cx="17988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55 млн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  или </a:t>
            </a: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3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2149016" y="4223264"/>
            <a:ext cx="18685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 4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млн рублей</a:t>
            </a:r>
          </a:p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 или </a:t>
            </a:r>
            <a:r>
              <a:rPr lang="ru-RU" alt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 </a:t>
            </a:r>
            <a:r>
              <a:rPr lang="ru-RU" altLang="ru-RU" sz="13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39" name="Штриховая стрелка вправо 38"/>
          <p:cNvSpPr/>
          <p:nvPr/>
        </p:nvSpPr>
        <p:spPr>
          <a:xfrm rot="16200000">
            <a:off x="2136885" y="2553379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Штриховая стрелка вправо 39"/>
          <p:cNvSpPr/>
          <p:nvPr/>
        </p:nvSpPr>
        <p:spPr>
          <a:xfrm rot="16200000">
            <a:off x="2131325" y="4305326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484964" y="1222791"/>
            <a:ext cx="169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2 675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34501" y="5370249"/>
            <a:ext cx="282795" cy="220041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923373" y="5338240"/>
            <a:ext cx="28907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НАЛОГОВЫЕ ДОХОДЫ</a:t>
            </a:r>
            <a:endParaRPr lang="ru-RU" altLang="ru-RU" sz="16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Прямоугольник 28"/>
          <p:cNvSpPr>
            <a:spLocks noChangeArrowheads="1"/>
          </p:cNvSpPr>
          <p:nvPr/>
        </p:nvSpPr>
        <p:spPr bwMode="auto">
          <a:xfrm>
            <a:off x="5173513" y="5374253"/>
            <a:ext cx="284421" cy="21603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7925" y="5340240"/>
            <a:ext cx="2557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НЕНАЛОГОВЫЕ ДОХОДЫ</a:t>
            </a:r>
            <a:endParaRPr lang="ru-RU" altLang="ru-RU" sz="16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 rot="21161608">
            <a:off x="5567686" y="1198033"/>
            <a:ext cx="1932949" cy="420076"/>
          </a:xfrm>
          <a:prstGeom prst="rightArrow">
            <a:avLst>
              <a:gd name="adj1" fmla="val 50000"/>
              <a:gd name="adj2" fmla="val 99504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Рост 1,7 </a:t>
            </a: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 rot="21161608">
            <a:off x="2173719" y="1305775"/>
            <a:ext cx="1932949" cy="420076"/>
          </a:xfrm>
          <a:prstGeom prst="rightArrow">
            <a:avLst>
              <a:gd name="adj1" fmla="val 50000"/>
              <a:gd name="adj2" fmla="val 99504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Рост 2,3 %</a:t>
            </a:r>
            <a:endParaRPr lang="ru-RU" altLang="ru-RU" sz="1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4B2AD62-6E25-44C3-973A-0225E7F82EA8}"/>
              </a:ext>
            </a:extLst>
          </p:cNvPr>
          <p:cNvSpPr/>
          <p:nvPr/>
        </p:nvSpPr>
        <p:spPr>
          <a:xfrm>
            <a:off x="1" y="4"/>
            <a:ext cx="9361488" cy="111932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="" xmlns:a16="http://schemas.microsoft.com/office/drawing/2014/main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438" y="792345"/>
            <a:ext cx="2407008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5D58A2C0-467E-4960-8D59-433CDFD8544D}"/>
              </a:ext>
            </a:extLst>
          </p:cNvPr>
          <p:cNvCxnSpPr>
            <a:cxnSpLocks/>
          </p:cNvCxnSpPr>
          <p:nvPr/>
        </p:nvCxnSpPr>
        <p:spPr>
          <a:xfrm>
            <a:off x="331223" y="145366"/>
            <a:ext cx="0" cy="73898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668218" y="2202011"/>
            <a:ext cx="312049" cy="2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52595" y="1969377"/>
            <a:ext cx="184304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83657" y="2790273"/>
            <a:ext cx="2359876" cy="3997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7523" y="3897299"/>
            <a:ext cx="2366377" cy="760740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285123" y="4196948"/>
            <a:ext cx="1953307" cy="4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202</a:t>
            </a: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ГОД</a:t>
            </a:r>
            <a:endParaRPr lang="ru-RU" sz="2200" b="1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03346" y="4223276"/>
            <a:ext cx="1732627" cy="4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20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23</a:t>
            </a:r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ГОД</a:t>
            </a:r>
            <a:endParaRPr lang="ru-RU" sz="2200" b="1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921915" y="4277675"/>
            <a:ext cx="1917549" cy="4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202</a:t>
            </a: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4</a:t>
            </a:r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ГОД</a:t>
            </a:r>
            <a:endParaRPr lang="ru-RU" sz="2200" b="1" dirty="0">
              <a:solidFill>
                <a:schemeClr val="bg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2611535" y="1107446"/>
            <a:ext cx="1626884" cy="5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4 278</a:t>
            </a:r>
            <a:endParaRPr lang="ru-RU" altLang="ru-RU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4975635" y="1154854"/>
            <a:ext cx="1609007" cy="10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4 437</a:t>
            </a: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ru-RU" altLang="ru-RU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9" name="Rectangle 68"/>
          <p:cNvSpPr>
            <a:spLocks noChangeArrowheads="1"/>
          </p:cNvSpPr>
          <p:nvPr/>
        </p:nvSpPr>
        <p:spPr bwMode="auto">
          <a:xfrm>
            <a:off x="7257405" y="1383153"/>
            <a:ext cx="1769906" cy="5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3 923</a:t>
            </a:r>
            <a:endParaRPr lang="ru-RU" altLang="ru-RU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83656" y="1430638"/>
            <a:ext cx="2179472" cy="33855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Субвенции</a:t>
            </a:r>
            <a:endParaRPr lang="ru-RU" alt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Субсидии</a:t>
            </a:r>
            <a:endParaRPr lang="ru-RU" alt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6" name="AutoShape 7"/>
          <p:cNvSpPr>
            <a:spLocks noChangeArrowheads="1"/>
          </p:cNvSpPr>
          <p:nvPr/>
        </p:nvSpPr>
        <p:spPr bwMode="auto">
          <a:xfrm>
            <a:off x="2431402" y="3364440"/>
            <a:ext cx="1548871" cy="697445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684471" y="2921302"/>
            <a:ext cx="312049" cy="2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2383887" y="3642782"/>
            <a:ext cx="163338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501</a:t>
            </a: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2423274" y="2386140"/>
            <a:ext cx="1548871" cy="1060141"/>
          </a:xfrm>
          <a:prstGeom prst="can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2367645" y="2722766"/>
            <a:ext cx="1633385" cy="3970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2 954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8869" y="59141"/>
            <a:ext cx="8625322" cy="5832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alt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СТРУКТУРА ПОСТУПЛЕНИЙ МЕЖБЮДЖЕТНЫХ </a:t>
            </a:r>
            <a:b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ТРАНСФЕРТОВ ИЗ КРАЕВОГО БЮДЖЕТА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2-2024 ГОДАХ</a:t>
            </a:r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2446030" y="1663115"/>
            <a:ext cx="1548871" cy="755392"/>
          </a:xfrm>
          <a:prstGeom prst="can">
            <a:avLst>
              <a:gd name="adj" fmla="val 18908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1" dirty="0">
              <a:latin typeface="Calibri" pitchFamily="34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2395406" y="1852188"/>
            <a:ext cx="1623633" cy="4411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823</a:t>
            </a: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4813947" y="3485426"/>
            <a:ext cx="1548871" cy="544411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3" name="Скругленный прямоугольник 4"/>
          <p:cNvSpPr>
            <a:spLocks noChangeArrowheads="1"/>
          </p:cNvSpPr>
          <p:nvPr/>
        </p:nvSpPr>
        <p:spPr bwMode="auto">
          <a:xfrm>
            <a:off x="4802591" y="3598283"/>
            <a:ext cx="1633383" cy="54441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582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093191" y="3654145"/>
            <a:ext cx="1548871" cy="375691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7003954" y="3697139"/>
            <a:ext cx="163338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182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828200" y="2330544"/>
            <a:ext cx="1548871" cy="1181512"/>
          </a:xfrm>
          <a:prstGeom prst="can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813954" y="2656819"/>
            <a:ext cx="1633383" cy="3970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3 043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4829085" y="1706351"/>
            <a:ext cx="1548872" cy="679184"/>
          </a:xfrm>
          <a:prstGeom prst="can">
            <a:avLst>
              <a:gd name="adj" fmla="val 21409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828187" y="1912686"/>
            <a:ext cx="1548872" cy="395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811</a:t>
            </a: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7088458" y="2517583"/>
            <a:ext cx="1548872" cy="1133040"/>
          </a:xfrm>
          <a:prstGeom prst="can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7173436" y="2906874"/>
            <a:ext cx="1414506" cy="3970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2 942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7083432" y="1971240"/>
            <a:ext cx="1548871" cy="576092"/>
          </a:xfrm>
          <a:prstGeom prst="can">
            <a:avLst>
              <a:gd name="adj" fmla="val 25107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7028280" y="2121841"/>
            <a:ext cx="1633383" cy="395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799</a:t>
            </a:r>
          </a:p>
        </p:txBody>
      </p:sp>
      <p:sp>
        <p:nvSpPr>
          <p:cNvPr id="48" name="Скругленный прямоугольник 4"/>
          <p:cNvSpPr>
            <a:spLocks noChangeArrowheads="1"/>
          </p:cNvSpPr>
          <p:nvPr/>
        </p:nvSpPr>
        <p:spPr bwMode="auto">
          <a:xfrm>
            <a:off x="2423272" y="4142697"/>
            <a:ext cx="1633383" cy="3984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alt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4366149-359A-4113-8D57-5496A8F55592}"/>
              </a:ext>
            </a:extLst>
          </p:cNvPr>
          <p:cNvSpPr/>
          <p:nvPr/>
        </p:nvSpPr>
        <p:spPr>
          <a:xfrm>
            <a:off x="1" y="-22999"/>
            <a:ext cx="9361488" cy="111932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7108" name="AutoShape 76"/>
          <p:cNvSpPr>
            <a:spLocks noChangeArrowheads="1"/>
          </p:cNvSpPr>
          <p:nvPr/>
        </p:nvSpPr>
        <p:spPr bwMode="auto">
          <a:xfrm>
            <a:off x="2675516" y="2951868"/>
            <a:ext cx="1620383" cy="2072465"/>
          </a:xfrm>
          <a:prstGeom prst="can">
            <a:avLst>
              <a:gd name="adj" fmla="val 1152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7109" name="AutoShape 60"/>
          <p:cNvSpPr>
            <a:spLocks noChangeArrowheads="1"/>
          </p:cNvSpPr>
          <p:nvPr/>
        </p:nvSpPr>
        <p:spPr bwMode="auto">
          <a:xfrm>
            <a:off x="2673893" y="2518598"/>
            <a:ext cx="1622008" cy="667153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1" name="Rectangle 77"/>
          <p:cNvSpPr>
            <a:spLocks noChangeArrowheads="1"/>
          </p:cNvSpPr>
          <p:nvPr/>
        </p:nvSpPr>
        <p:spPr bwMode="auto">
          <a:xfrm>
            <a:off x="2829394" y="3609780"/>
            <a:ext cx="1353978" cy="7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latin typeface="Arial Black" panose="020B0A04020102020204" pitchFamily="34" charset="0"/>
                <a:cs typeface="Times New Roman" pitchFamily="18" charset="0"/>
              </a:rPr>
              <a:t>5 917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 Black" panose="020B0A04020102020204" pitchFamily="34" charset="0"/>
                <a:cs typeface="Times New Roman" pitchFamily="18" charset="0"/>
              </a:rPr>
              <a:t>или 85 %</a:t>
            </a:r>
          </a:p>
        </p:txBody>
      </p:sp>
      <p:sp>
        <p:nvSpPr>
          <p:cNvPr id="47112" name="Rectangle 78"/>
          <p:cNvSpPr>
            <a:spLocks noChangeArrowheads="1"/>
          </p:cNvSpPr>
          <p:nvPr/>
        </p:nvSpPr>
        <p:spPr bwMode="auto">
          <a:xfrm>
            <a:off x="2952102" y="2492151"/>
            <a:ext cx="1151999" cy="7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1 07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%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42" name="Rectangle 81"/>
          <p:cNvSpPr>
            <a:spLocks noChangeArrowheads="1"/>
          </p:cNvSpPr>
          <p:nvPr/>
        </p:nvSpPr>
        <p:spPr bwMode="auto">
          <a:xfrm>
            <a:off x="183413" y="1196445"/>
            <a:ext cx="8773144" cy="7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ru-RU" altLang="ru-RU" sz="23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altLang="ru-RU" sz="23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2022-2024  </a:t>
            </a:r>
            <a:r>
              <a:rPr lang="ru-RU" altLang="ru-RU" sz="23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годах  в местном бюджете планируется реализация  </a:t>
            </a:r>
            <a:r>
              <a:rPr lang="ru-RU" altLang="ru-RU" sz="23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19 </a:t>
            </a:r>
            <a:r>
              <a:rPr lang="ru-RU" altLang="ru-RU" sz="23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муниципальных программ</a:t>
            </a:r>
            <a:endParaRPr lang="ru-RU" altLang="ru-RU" sz="2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4" name="AutoShape 84"/>
          <p:cNvSpPr>
            <a:spLocks noChangeArrowheads="1"/>
          </p:cNvSpPr>
          <p:nvPr/>
        </p:nvSpPr>
        <p:spPr bwMode="auto">
          <a:xfrm>
            <a:off x="167742" y="2578757"/>
            <a:ext cx="2506148" cy="696555"/>
          </a:xfrm>
          <a:prstGeom prst="homePlate">
            <a:avLst>
              <a:gd name="adj" fmla="val 73056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/>
          <a:p>
            <a:pPr>
              <a:spcBef>
                <a:spcPct val="0"/>
              </a:spcBef>
            </a:pPr>
            <a:endParaRPr lang="ru-RU" altLang="ru-RU" sz="2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5" name="Rectangle 80"/>
          <p:cNvSpPr>
            <a:spLocks noChangeArrowheads="1"/>
          </p:cNvSpPr>
          <p:nvPr/>
        </p:nvSpPr>
        <p:spPr bwMode="auto">
          <a:xfrm>
            <a:off x="109007" y="2511205"/>
            <a:ext cx="2290445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Непрограммные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6" name="AutoShape 85"/>
          <p:cNvSpPr>
            <a:spLocks noChangeArrowheads="1"/>
          </p:cNvSpPr>
          <p:nvPr/>
        </p:nvSpPr>
        <p:spPr bwMode="auto">
          <a:xfrm>
            <a:off x="167742" y="3994554"/>
            <a:ext cx="2506148" cy="746320"/>
          </a:xfrm>
          <a:prstGeom prst="homePlate">
            <a:avLst>
              <a:gd name="adj" fmla="val 73056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charset="0"/>
            </a:endParaRPr>
          </a:p>
        </p:txBody>
      </p:sp>
      <p:sp>
        <p:nvSpPr>
          <p:cNvPr id="47117" name="Rectangle 79"/>
          <p:cNvSpPr>
            <a:spLocks noChangeArrowheads="1"/>
          </p:cNvSpPr>
          <p:nvPr/>
        </p:nvSpPr>
        <p:spPr bwMode="auto">
          <a:xfrm>
            <a:off x="261211" y="3941097"/>
            <a:ext cx="2004796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  <a:cs typeface="Times New Roman" pitchFamily="18" charset="0"/>
              </a:rPr>
              <a:t>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672400" y="5177246"/>
            <a:ext cx="1711399" cy="4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20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22 ГОД</a:t>
            </a:r>
            <a:endParaRPr lang="ru-RU" altLang="ru-RU" sz="2200" b="1" dirty="0">
              <a:solidFill>
                <a:srgbClr val="FFFF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4885872" y="5177244"/>
            <a:ext cx="1711395" cy="4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20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23</a:t>
            </a:r>
            <a:r>
              <a:rPr lang="en-US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ГОД</a:t>
            </a:r>
            <a:endParaRPr lang="ru-RU" altLang="ru-RU" sz="2200" b="1" dirty="0">
              <a:solidFill>
                <a:srgbClr val="FFFF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7017162" y="5177243"/>
            <a:ext cx="1711399" cy="4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202</a:t>
            </a:r>
            <a:r>
              <a:rPr lang="ru-RU" alt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4</a:t>
            </a:r>
            <a:r>
              <a:rPr lang="en-US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ГОД</a:t>
            </a:r>
            <a:endParaRPr lang="ru-RU" altLang="ru-RU" sz="2200" b="1" dirty="0">
              <a:solidFill>
                <a:srgbClr val="FFFF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121" name="AutoShape 76"/>
          <p:cNvSpPr>
            <a:spLocks noChangeArrowheads="1"/>
          </p:cNvSpPr>
          <p:nvPr/>
        </p:nvSpPr>
        <p:spPr bwMode="auto">
          <a:xfrm>
            <a:off x="4885870" y="2951880"/>
            <a:ext cx="1622008" cy="2085359"/>
          </a:xfrm>
          <a:prstGeom prst="can">
            <a:avLst>
              <a:gd name="adj" fmla="val 1152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7122" name="AutoShape 60"/>
          <p:cNvSpPr>
            <a:spLocks noChangeArrowheads="1"/>
          </p:cNvSpPr>
          <p:nvPr/>
        </p:nvSpPr>
        <p:spPr bwMode="auto">
          <a:xfrm>
            <a:off x="4884238" y="2431913"/>
            <a:ext cx="1622008" cy="753832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1 0</a:t>
            </a:r>
            <a:r>
              <a:rPr lang="en-US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9</a:t>
            </a: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9</a:t>
            </a:r>
            <a:endParaRPr lang="en-US" altLang="ru-RU" sz="2300" b="1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или 15 </a:t>
            </a:r>
            <a:r>
              <a:rPr lang="ru-RU" altLang="ru-RU" sz="23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3" name="AutoShape 76"/>
          <p:cNvSpPr>
            <a:spLocks noChangeArrowheads="1"/>
          </p:cNvSpPr>
          <p:nvPr/>
        </p:nvSpPr>
        <p:spPr bwMode="auto">
          <a:xfrm>
            <a:off x="7106549" y="3351554"/>
            <a:ext cx="1622008" cy="1672787"/>
          </a:xfrm>
          <a:prstGeom prst="can">
            <a:avLst>
              <a:gd name="adj" fmla="val 1152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7124" name="AutoShape 60"/>
          <p:cNvSpPr>
            <a:spLocks noChangeArrowheads="1"/>
          </p:cNvSpPr>
          <p:nvPr/>
        </p:nvSpPr>
        <p:spPr bwMode="auto">
          <a:xfrm>
            <a:off x="7106553" y="2699055"/>
            <a:ext cx="1622007" cy="852533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1 1</a:t>
            </a:r>
            <a:r>
              <a:rPr lang="en-US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9</a:t>
            </a:r>
            <a:endParaRPr lang="en-US" altLang="ru-RU" sz="2300" b="1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ru-RU" altLang="ru-RU" sz="23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или 17 </a:t>
            </a:r>
            <a:r>
              <a:rPr lang="ru-RU" altLang="ru-RU" sz="23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5" name="Rectangle 77"/>
          <p:cNvSpPr>
            <a:spLocks noChangeArrowheads="1"/>
          </p:cNvSpPr>
          <p:nvPr/>
        </p:nvSpPr>
        <p:spPr bwMode="auto">
          <a:xfrm>
            <a:off x="5026487" y="3645979"/>
            <a:ext cx="1277032" cy="7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6 </a:t>
            </a:r>
            <a:r>
              <a:rPr lang="en-US" altLang="ru-RU" sz="2200" b="1" dirty="0">
                <a:latin typeface="Arial Black" panose="020B0A04020102020204" pitchFamily="34" charset="0"/>
                <a:cs typeface="Times New Roman" pitchFamily="18" charset="0"/>
              </a:rPr>
              <a:t>084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Arial Black" panose="020B0A04020102020204" pitchFamily="34" charset="0"/>
                <a:cs typeface="Times New Roman" pitchFamily="18" charset="0"/>
              </a:rPr>
              <a:t>или 85%</a:t>
            </a:r>
          </a:p>
        </p:txBody>
      </p:sp>
      <p:sp>
        <p:nvSpPr>
          <p:cNvPr id="47127" name="Rectangle 77"/>
          <p:cNvSpPr>
            <a:spLocks noChangeArrowheads="1"/>
          </p:cNvSpPr>
          <p:nvPr/>
        </p:nvSpPr>
        <p:spPr bwMode="auto">
          <a:xfrm>
            <a:off x="7270852" y="3795786"/>
            <a:ext cx="1353978" cy="7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5 </a:t>
            </a:r>
            <a:r>
              <a:rPr lang="en-US" altLang="ru-RU" sz="2200" b="1" dirty="0">
                <a:latin typeface="Arial Black" panose="020B0A04020102020204" pitchFamily="34" charset="0"/>
                <a:cs typeface="Times New Roman" pitchFamily="18" charset="0"/>
              </a:rPr>
              <a:t>54</a:t>
            </a: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5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Arial Black" panose="020B0A04020102020204" pitchFamily="34" charset="0"/>
                <a:cs typeface="Times New Roman" pitchFamily="18" charset="0"/>
              </a:rPr>
              <a:t>или 83 %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2393" y="180995"/>
            <a:ext cx="8404160" cy="7072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ПРОГРАММНЫЕ И НЕПРОГРАММНЫЕ НАПРАВЛЕНИЯ ДЕЯТЕЛЬНОСТИ В 2022-2024 ГОДАХ </a:t>
            </a:r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="" xmlns:a16="http://schemas.microsoft.com/office/drawing/2014/main" id="{06409C49-BA82-4E6D-9B64-BC4BAF15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862" y="638651"/>
            <a:ext cx="2407008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9645D84-DC16-4AAD-B3CE-888ADCECF35C}"/>
              </a:ext>
            </a:extLst>
          </p:cNvPr>
          <p:cNvCxnSpPr>
            <a:cxnSpLocks/>
          </p:cNvCxnSpPr>
          <p:nvPr/>
        </p:nvCxnSpPr>
        <p:spPr>
          <a:xfrm>
            <a:off x="404945" y="158134"/>
            <a:ext cx="0" cy="68433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="" xmlns:a16="http://schemas.microsoft.com/office/drawing/2014/main" id="{FEFE87AA-4F3F-48A5-9012-DE103DF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346" y="2011017"/>
            <a:ext cx="982081" cy="5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6 989</a:t>
            </a:r>
          </a:p>
        </p:txBody>
      </p:sp>
      <p:sp>
        <p:nvSpPr>
          <p:cNvPr id="31" name="Rectangle 78">
            <a:extLst>
              <a:ext uri="{FF2B5EF4-FFF2-40B4-BE49-F238E27FC236}">
                <a16:creationId xmlns="" xmlns:a16="http://schemas.microsoft.com/office/drawing/2014/main" id="{EA044FA0-69E7-4F0F-A907-2B1A4E89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835" y="1961477"/>
            <a:ext cx="982081" cy="5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7 18</a:t>
            </a: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lang="ru-RU" altLang="ru-RU" sz="28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="" xmlns:a16="http://schemas.microsoft.com/office/drawing/2014/main" id="{2715E0C4-85CA-44AD-971D-C1E340AD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516" y="2169020"/>
            <a:ext cx="982081" cy="9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6 </a:t>
            </a:r>
            <a:r>
              <a:rPr lang="en-US" alt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70</a:t>
            </a: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8121" y="1"/>
            <a:ext cx="9369616" cy="92024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19580" y="-3254"/>
            <a:ext cx="8330362" cy="76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НАИБОЛЬШИЙ ОБЪЕМ ПРОГРАММНЫХ 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2022 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7502" y="37491"/>
            <a:ext cx="0" cy="62648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669755" y="382489"/>
            <a:ext cx="1522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млн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19" name="AutoShape 94"/>
          <p:cNvSpPr>
            <a:spLocks noChangeArrowheads="1"/>
          </p:cNvSpPr>
          <p:nvPr/>
        </p:nvSpPr>
        <p:spPr bwMode="auto">
          <a:xfrm>
            <a:off x="1479678" y="920248"/>
            <a:ext cx="4909524" cy="529568"/>
          </a:xfrm>
          <a:prstGeom prst="hexagon">
            <a:avLst>
              <a:gd name="adj" fmla="val 36146"/>
              <a:gd name="vf" fmla="val 115470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2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Всего </a:t>
            </a:r>
            <a:r>
              <a:rPr lang="ru-RU" altLang="ru-RU" sz="2200" b="1" dirty="0">
                <a:latin typeface="Arial Black" panose="020B0A04020102020204" pitchFamily="34" charset="0"/>
                <a:cs typeface="Times New Roman" pitchFamily="18" charset="0"/>
              </a:rPr>
              <a:t>расходы   6 989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5546848" y="1984748"/>
            <a:ext cx="3464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b="1" dirty="0">
                <a:solidFill>
                  <a:srgbClr val="92D050"/>
                </a:solidFill>
              </a:rPr>
              <a:t>Обеспечение качества и доступности образования</a:t>
            </a:r>
            <a:endParaRPr lang="ru-RU" altLang="ru-RU" b="1" dirty="0">
              <a:solidFill>
                <a:srgbClr val="92D05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298682"/>
              </p:ext>
            </p:extLst>
          </p:nvPr>
        </p:nvGraphicFramePr>
        <p:xfrm>
          <a:off x="312693" y="1911674"/>
          <a:ext cx="5676417" cy="243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5" name="Прямоугольник 7"/>
          <p:cNvSpPr>
            <a:spLocks noChangeArrowheads="1"/>
          </p:cNvSpPr>
          <p:nvPr/>
        </p:nvSpPr>
        <p:spPr bwMode="auto">
          <a:xfrm>
            <a:off x="183790" y="1406829"/>
            <a:ext cx="1990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i="1" dirty="0" smtClean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Другие </a:t>
            </a:r>
            <a:endParaRPr lang="ru-RU" altLang="ru-RU" i="1" dirty="0">
              <a:solidFill>
                <a:srgbClr val="FF9900"/>
              </a:solidFill>
              <a:latin typeface="Calibri" pitchFamily="34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i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расходы</a:t>
            </a:r>
            <a:endParaRPr lang="ru-RU" altLang="ru-RU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2911456" y="2363938"/>
            <a:ext cx="2395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 dirty="0" smtClea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</a:t>
            </a:r>
            <a:r>
              <a:rPr lang="ru-RU" altLang="ru-RU" sz="2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5 354</a:t>
            </a: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2017460" y="2041997"/>
            <a:ext cx="23956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1 635</a:t>
            </a:r>
          </a:p>
        </p:txBody>
      </p:sp>
      <p:sp>
        <p:nvSpPr>
          <p:cNvPr id="22" name="Прямоугольник 7"/>
          <p:cNvSpPr>
            <a:spLocks noChangeArrowheads="1"/>
          </p:cNvSpPr>
          <p:nvPr/>
        </p:nvSpPr>
        <p:spPr bwMode="auto">
          <a:xfrm>
            <a:off x="2666555" y="2920263"/>
            <a:ext cx="1916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или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77 </a:t>
            </a:r>
            <a:r>
              <a:rPr lang="ru-RU" altLang="ru-RU" sz="2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79579" y="3265058"/>
            <a:ext cx="327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Развитие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культуры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1701" y="3871394"/>
            <a:ext cx="46807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Развитие физической культуры и спорта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7021" y="4931586"/>
            <a:ext cx="4777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Развитие улично-дорожной сети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4496562" y="2315785"/>
            <a:ext cx="1050293" cy="21811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4806767" y="3031578"/>
            <a:ext cx="1018085" cy="371296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583295" y="3683014"/>
            <a:ext cx="1186843" cy="376744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3215282" y="4068522"/>
            <a:ext cx="155107" cy="859662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8121" y="-22753"/>
            <a:ext cx="9369616" cy="90716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78666" y="-22746"/>
            <a:ext cx="8170092" cy="823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МЕСТНОГО БЮДЖЕТА НА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СОЦИАЛЬНО-КУЛЬТУРНУЮ СФЕРУ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17146" y="44750"/>
            <a:ext cx="0" cy="62801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581154" y="103419"/>
            <a:ext cx="1776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                                      млн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19" name="AutoShape 94"/>
          <p:cNvSpPr>
            <a:spLocks noChangeArrowheads="1"/>
          </p:cNvSpPr>
          <p:nvPr/>
        </p:nvSpPr>
        <p:spPr bwMode="auto">
          <a:xfrm>
            <a:off x="1831421" y="1065820"/>
            <a:ext cx="4979791" cy="410074"/>
          </a:xfrm>
          <a:prstGeom prst="hexagon">
            <a:avLst>
              <a:gd name="adj" fmla="val 36146"/>
              <a:gd name="vf" fmla="val 115470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1879358" y="1005342"/>
            <a:ext cx="47360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ru-RU" sz="2200" b="1" i="0" u="none" strike="noStrike" kern="1200" baseline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Times New Roman" pitchFamily="18" charset="0"/>
              </a:defRPr>
            </a:pPr>
            <a:r>
              <a:rPr lang="ru-RU" altLang="ru-RU" sz="2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Всего расходы </a:t>
            </a:r>
            <a:r>
              <a:rPr lang="ru-RU" altLang="ru-RU" sz="2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6 989 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731240"/>
              </p:ext>
            </p:extLst>
          </p:nvPr>
        </p:nvGraphicFramePr>
        <p:xfrm>
          <a:off x="-184821" y="1526834"/>
          <a:ext cx="9546310" cy="322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4" name="Прямоугольник 6"/>
          <p:cNvSpPr>
            <a:spLocks noChangeArrowheads="1"/>
          </p:cNvSpPr>
          <p:nvPr/>
        </p:nvSpPr>
        <p:spPr bwMode="auto">
          <a:xfrm>
            <a:off x="4090988" y="2719212"/>
            <a:ext cx="19226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Arial" charset="0"/>
              </a:rPr>
              <a:t>или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74 %</a:t>
            </a:r>
          </a:p>
        </p:txBody>
      </p:sp>
      <p:sp>
        <p:nvSpPr>
          <p:cNvPr id="16395" name="Прямоугольник 7"/>
          <p:cNvSpPr>
            <a:spLocks noChangeArrowheads="1"/>
          </p:cNvSpPr>
          <p:nvPr/>
        </p:nvSpPr>
        <p:spPr bwMode="auto">
          <a:xfrm>
            <a:off x="328621" y="1670727"/>
            <a:ext cx="2951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Прочие расходы</a:t>
            </a:r>
            <a:endParaRPr lang="ru-RU" altLang="ru-RU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4247368" y="4528083"/>
            <a:ext cx="464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Социально-культурная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29145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9514" y="157315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ПО ФОНДУ ОПЛАТЫ ТРУДА И КОММУНАЛЬНЫМ УСЛУГАМ НА 2022 ГОД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687828" y="592492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225250" y="1547999"/>
            <a:ext cx="1561127" cy="764902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3136736" y="3061997"/>
            <a:ext cx="1649636" cy="1749168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199637" y="2429873"/>
            <a:ext cx="1586732" cy="567426"/>
          </a:xfrm>
          <a:prstGeom prst="can">
            <a:avLst>
              <a:gd name="adj" fmla="val 28100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3367621" y="1671907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2 007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" name="Rectangle 26"/>
          <p:cNvSpPr>
            <a:spLocks noChangeArrowheads="1"/>
          </p:cNvSpPr>
          <p:nvPr/>
        </p:nvSpPr>
        <p:spPr bwMode="auto">
          <a:xfrm>
            <a:off x="3367621" y="250023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228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304816" y="3714396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4 754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7299174" y="3570654"/>
            <a:ext cx="1649636" cy="1212579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7222778" y="2451114"/>
            <a:ext cx="1649639" cy="507559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991" y="1623001"/>
            <a:ext cx="2616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Другие расходы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4993388" y="3413612"/>
            <a:ext cx="1834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2 368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2218195" y="997810"/>
            <a:ext cx="3533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ВСЕГО РАСХОДЫ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6 989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3309" y="4349706"/>
            <a:ext cx="2616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Фонд оплаты труда</a:t>
            </a:r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8478" y="2399701"/>
            <a:ext cx="2616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Коммунальные услуги</a:t>
            </a:r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>
            <a:off x="2690723" y="2795912"/>
            <a:ext cx="534533" cy="1889912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386313" y="3570649"/>
            <a:ext cx="12774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4 982</a:t>
            </a:r>
            <a:endParaRPr lang="ru-RU" altLang="ru-RU" sz="30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7485277" y="2480210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228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7476640" y="4046962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2 140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6796227" y="2794039"/>
            <a:ext cx="502952" cy="1840692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4844822" y="1614479"/>
            <a:ext cx="274121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За счет налоговых поступлений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 smtClean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1 545 </a:t>
            </a:r>
            <a:r>
              <a:rPr lang="ru-RU" altLang="ru-RU" sz="2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или 76%</a:t>
            </a:r>
            <a:endParaRPr lang="ru-RU" altLang="ru-RU" sz="22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172510" y="4337403"/>
            <a:ext cx="1875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За счет дотации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823</a:t>
            </a:r>
            <a:endParaRPr lang="ru-RU" altLang="ru-RU" sz="2200" b="1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>
            <a:off x="4645073" y="3803352"/>
            <a:ext cx="3042665" cy="487226"/>
          </a:xfrm>
          <a:prstGeom prst="rightArrow">
            <a:avLst>
              <a:gd name="adj1" fmla="val 50000"/>
              <a:gd name="adj2" fmla="val 93455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За счет местного бюджета</a:t>
            </a:r>
            <a:endParaRPr lang="ru-RU" altLang="ru-RU" sz="1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4B2AD62-6E25-44C3-973A-0225E7F82EA8}"/>
              </a:ext>
            </a:extLst>
          </p:cNvPr>
          <p:cNvSpPr/>
          <p:nvPr/>
        </p:nvSpPr>
        <p:spPr>
          <a:xfrm>
            <a:off x="1" y="1"/>
            <a:ext cx="9361488" cy="88482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="" xmlns:a16="http://schemas.microsoft.com/office/drawing/2014/main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279" y="486351"/>
            <a:ext cx="240700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5D58A2C0-467E-4960-8D59-433CDFD8544D}"/>
              </a:ext>
            </a:extLst>
          </p:cNvPr>
          <p:cNvCxnSpPr>
            <a:cxnSpLocks/>
          </p:cNvCxnSpPr>
          <p:nvPr/>
        </p:nvCxnSpPr>
        <p:spPr>
          <a:xfrm flipH="1">
            <a:off x="398291" y="122284"/>
            <a:ext cx="127" cy="64108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668218" y="2202011"/>
            <a:ext cx="312049" cy="2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52595" y="1969377"/>
            <a:ext cx="184304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83657" y="2790273"/>
            <a:ext cx="2359876" cy="3997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7523" y="3897299"/>
            <a:ext cx="2366377" cy="760740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4774939" y="5141800"/>
            <a:ext cx="1711399" cy="4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860" tIns="41930" rIns="83860" bIns="41930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202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ГОД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4868430" y="982173"/>
            <a:ext cx="1626884" cy="62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None/>
            </a:pPr>
            <a:r>
              <a:rPr lang="en-US" altLang="ru-RU" sz="35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188</a:t>
            </a:r>
            <a:endParaRPr lang="ru-RU" altLang="ru-RU" sz="3500" b="1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74072" y="1190223"/>
            <a:ext cx="2961209" cy="483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altLang="ru-RU" sz="22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200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Спорт – норма жизни</a:t>
            </a:r>
            <a:endParaRPr lang="ru-RU" altLang="ru-RU" sz="22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2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Безопасные и качественные автомобильные дороги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Жилье и городская среда</a:t>
            </a:r>
            <a:endParaRPr lang="ru-RU" altLang="ru-RU" sz="2200" dirty="0">
              <a:solidFill>
                <a:srgbClr val="92D05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6" name="AutoShape 7"/>
          <p:cNvSpPr>
            <a:spLocks noChangeArrowheads="1"/>
          </p:cNvSpPr>
          <p:nvPr/>
        </p:nvSpPr>
        <p:spPr bwMode="auto">
          <a:xfrm>
            <a:off x="3729973" y="4200774"/>
            <a:ext cx="3712099" cy="615435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684471" y="2921302"/>
            <a:ext cx="312049" cy="2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4905179" y="4421799"/>
            <a:ext cx="163338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28</a:t>
            </a: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3755154" y="2943883"/>
            <a:ext cx="3720224" cy="952462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 dirty="0">
              <a:latin typeface="Calibri" pitchFamily="34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4858770" y="3221574"/>
            <a:ext cx="1633385" cy="3970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4</a:t>
            </a:r>
            <a:r>
              <a:rPr lang="ru-RU" altLang="ru-RU" sz="28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00562" y="16002"/>
            <a:ext cx="8425339" cy="52276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alt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500" b="1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РАСХОДЫ НА РЕАЛИЗАЦИЮ НАЦИОНАЛЬНЫХ ПРОЕКТОВ В 2022 ГОДУ</a:t>
            </a:r>
            <a:endParaRPr lang="ru-RU" sz="2500" dirty="0"/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3803103" y="1680307"/>
            <a:ext cx="3624334" cy="1109979"/>
          </a:xfrm>
          <a:prstGeom prst="can">
            <a:avLst>
              <a:gd name="adj" fmla="val 18908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4879519" y="2031767"/>
            <a:ext cx="1623633" cy="4411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118</a:t>
            </a:r>
            <a:endParaRPr lang="ru-RU" altLang="ru-RU" sz="28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7003954" y="3697139"/>
            <a:ext cx="1633383" cy="3984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813954" y="2656819"/>
            <a:ext cx="1633383" cy="3970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828187" y="1912686"/>
            <a:ext cx="1548872" cy="395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7173436" y="2906874"/>
            <a:ext cx="1414506" cy="3970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7028280" y="2121841"/>
            <a:ext cx="1633383" cy="395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4DBC09-63EC-4FF2-9A9C-491C220CEBC7}"/>
              </a:ext>
            </a:extLst>
          </p:cNvPr>
          <p:cNvSpPr/>
          <p:nvPr/>
        </p:nvSpPr>
        <p:spPr>
          <a:xfrm>
            <a:off x="1" y="7"/>
            <a:ext cx="9361488" cy="69319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CA6A4475-D436-4DF7-A73D-C45A7032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719" y="286309"/>
            <a:ext cx="240700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1443" name="Заголовок 7"/>
          <p:cNvSpPr>
            <a:spLocks/>
          </p:cNvSpPr>
          <p:nvPr/>
        </p:nvSpPr>
        <p:spPr bwMode="auto">
          <a:xfrm>
            <a:off x="1067807" y="212585"/>
            <a:ext cx="6782201" cy="5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Group 8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4144350"/>
              </p:ext>
            </p:extLst>
          </p:nvPr>
        </p:nvGraphicFramePr>
        <p:xfrm>
          <a:off x="335855" y="996668"/>
          <a:ext cx="8630148" cy="4457269"/>
        </p:xfrm>
        <a:graphic>
          <a:graphicData uri="http://schemas.openxmlformats.org/drawingml/2006/table">
            <a:tbl>
              <a:tblPr/>
              <a:tblGrid>
                <a:gridCol w="4123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2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27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3577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90" marB="384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kumimoji="0" lang="en-US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ГОД</a:t>
                      </a:r>
                      <a:endParaRPr kumimoji="0" lang="ru-RU" altLang="ru-RU" sz="2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7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kumimoji="0" lang="en-US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kumimoji="0" lang="ru-RU" altLang="ru-RU" sz="2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kumimoji="0" lang="en-US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altLang="ru-RU" sz="2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kumimoji="0" lang="ru-RU" altLang="ru-RU" sz="27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25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ИСТОЧНИКИ ВНУТРЕННЕГО ФИНАНСИРОВАНИЯ </a:t>
                      </a: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ДЕФИЦИТА МЕСТНОГО БЮДЖЕТА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</a:t>
                      </a:r>
                      <a:endParaRPr kumimoji="0" lang="ru-RU" altLang="ru-RU" sz="2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altLang="ru-RU" sz="2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Кредиты кредитных организаций</a:t>
                      </a:r>
                      <a:endParaRPr kumimoji="0" lang="ru-RU" altLang="ru-RU" sz="1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  <a:endParaRPr kumimoji="0" lang="ru-RU" altLang="ru-RU" sz="27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27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кредиты</a:t>
                      </a:r>
                      <a:endParaRPr kumimoji="0" lang="ru-RU" altLang="ru-RU" sz="1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-23,3</a:t>
                      </a:r>
                      <a:endParaRPr kumimoji="0" lang="ru-RU" altLang="ru-RU" sz="27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altLang="ru-RU" sz="2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18" marR="93618" marT="38489" marB="384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828" y="-361832"/>
            <a:ext cx="7003466" cy="98049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/>
            </a:r>
            <a:br>
              <a:rPr lang="ru-RU" sz="25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ИСТОЧНИКИ ФИНАНСИРОВАНИЯ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ДЕФИЦИТА МЕСТНОГО 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БЮДЖЕТА НА 2022-2024 ГОДЫ</a:t>
            </a:r>
            <a:endParaRPr lang="ru-RU" sz="20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1EB7D5-CA99-486D-A13E-B68B4B9AB1FA}"/>
              </a:ext>
            </a:extLst>
          </p:cNvPr>
          <p:cNvCxnSpPr/>
          <p:nvPr/>
        </p:nvCxnSpPr>
        <p:spPr>
          <a:xfrm>
            <a:off x="404945" y="86425"/>
            <a:ext cx="0" cy="52036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6" y="2448471"/>
            <a:ext cx="4875194" cy="29210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1" y="3"/>
            <a:ext cx="9361488" cy="93629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428072" y="108020"/>
            <a:ext cx="0" cy="67124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25" name="Rectangle 4">
            <a:extLst>
              <a:ext uri="{FF2B5EF4-FFF2-40B4-BE49-F238E27FC236}">
                <a16:creationId xmlns="" xmlns:a16="http://schemas.microsoft.com/office/drawing/2014/main" id="{495935A7-9438-491F-AEF8-70C9A3AF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01" y="108019"/>
            <a:ext cx="8108997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72" y="-24812"/>
            <a:ext cx="8110039" cy="8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КУЛЬТУРЫ В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90287"/>
              </p:ext>
            </p:extLst>
          </p:nvPr>
        </p:nvGraphicFramePr>
        <p:xfrm>
          <a:off x="292243" y="1958021"/>
          <a:ext cx="8928992" cy="3411494"/>
        </p:xfrm>
        <a:graphic>
          <a:graphicData uri="http://schemas.openxmlformats.org/drawingml/2006/table">
            <a:tbl>
              <a:tblPr/>
              <a:tblGrid>
                <a:gridCol w="458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0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7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66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6623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26623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26623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040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(факт)</a:t>
                      </a:r>
                      <a:endParaRPr kumimoji="0" lang="ru-RU" alt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удовлетворённости 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населения качеством и доступностью услуг в сфере культуры</a:t>
                      </a: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83,5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56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детей, обучающихся в детских школах искусств, в общей численности учащихся детей в возрасте от 7 до 18 лет</a:t>
                      </a: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 менее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8,1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7,6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5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Число посещений мероприятий учреждений культуры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465,7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396,3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Охват населения библиотечным обслуживанием, с учетом удаленных пользователей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 менее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111,2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77,4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Посещаемость музейных учреждений на 1 тыс. человек населения в год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посещений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327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Среднее число зрителей на мероприятиях театра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 менее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58,8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11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Средняя численность посетителей мероприятий Зооцентра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тыс. чел.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22,5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6248" y="1152231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удовлетворение потребностей населения города Комсомольск-на-Амуре и его гостей услугами в сфере </a:t>
            </a:r>
            <a:r>
              <a:rPr lang="ru-RU" i="1" dirty="0" smtClean="0">
                <a:solidFill>
                  <a:schemeClr val="bg1"/>
                </a:solidFill>
              </a:rPr>
              <a:t>культуры</a:t>
            </a:r>
            <a:endParaRPr lang="ru-RU" i="1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4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7" y="2376463"/>
            <a:ext cx="8885939" cy="30243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1" y="1"/>
            <a:ext cx="9361488" cy="100831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183782" y="72388"/>
            <a:ext cx="0" cy="71147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25" name="Rectangle 4">
            <a:extLst>
              <a:ext uri="{FF2B5EF4-FFF2-40B4-BE49-F238E27FC236}">
                <a16:creationId xmlns="" xmlns:a16="http://schemas.microsoft.com/office/drawing/2014/main" id="{495935A7-9438-491F-AEF8-70C9A3AF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01" y="108019"/>
            <a:ext cx="8108997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0" y="83081"/>
            <a:ext cx="8990413" cy="8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ФИЗИЧЕСКОЙ КУЛЬТУРЫ И СПОРТА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КОМСОМОЛЬСКЕ-НА-АМУРЕ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96799"/>
              </p:ext>
            </p:extLst>
          </p:nvPr>
        </p:nvGraphicFramePr>
        <p:xfrm>
          <a:off x="283019" y="2352658"/>
          <a:ext cx="8889448" cy="3050742"/>
        </p:xfrm>
        <a:graphic>
          <a:graphicData uri="http://schemas.openxmlformats.org/drawingml/2006/table">
            <a:tbl>
              <a:tblPr/>
              <a:tblGrid>
                <a:gridCol w="473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5585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(факт)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(оценка)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24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граждан города Комсомольска-на-Амуре, систематически занимающихся физической культурой и спортом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303" marB="383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3" marB="383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48,6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52,6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56,4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59,7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495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37,5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2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Уровень обеспеченности населения спортивными сооружениями, исходя из единовременной пропускной способности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8257" y="1152327"/>
            <a:ext cx="8885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  <a:latin typeface="+mn-lt"/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создание условий, обеспечивающих возможность населению города Комсомольска-на-Амуре систематически заниматься физической культурой и </a:t>
            </a:r>
            <a:r>
              <a:rPr lang="ru-RU" i="1" dirty="0" smtClean="0">
                <a:solidFill>
                  <a:schemeClr val="bg1"/>
                </a:solidFill>
              </a:rPr>
              <a:t>спортом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5044809" y="4876879"/>
            <a:ext cx="44970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900" b="1" i="1" smtClean="0">
                <a:solidFill>
                  <a:prstClr val="white"/>
                </a:solidFill>
              </a:rPr>
              <a:t>                          Администрация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900" b="1" i="1" smtClean="0">
                <a:solidFill>
                  <a:prstClr val="white"/>
                </a:solidFill>
              </a:rPr>
              <a:t>города Комсомольска-на-Амуре</a:t>
            </a:r>
          </a:p>
        </p:txBody>
      </p:sp>
      <p:sp>
        <p:nvSpPr>
          <p:cNvPr id="59395" name="AutoShape 9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396" name="AutoShape 11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397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398" name="AutoShape 16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399" name="AutoShape 21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400" name="AutoShape 23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59401" name="Содержимое 18" descr="шапк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488" cy="6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44962" y="1150886"/>
            <a:ext cx="8614493" cy="373948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 smtClean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            Администрация </a:t>
            </a:r>
            <a:r>
              <a:rPr lang="ru-RU" altLang="ru-RU" sz="2000" b="1" i="1" dirty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города Комсомольска-на-Амуре представляет Вашему вниманию информационный ресурс «Бюджет для граждан», созданный для обеспечения реализации принципа прозрачности (открытости) и обеспечения доступного информирования граждан об основных понятиях бюджета и бюджетного процесса, а также о показателях местного бюджета</a:t>
            </a:r>
            <a:r>
              <a:rPr lang="ru-RU" altLang="ru-RU" sz="2000" b="1" i="1" dirty="0" smtClean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 smtClean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          Информационный </a:t>
            </a:r>
            <a:r>
              <a:rPr lang="ru-RU" altLang="ru-RU" sz="2000" b="1" i="1" dirty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ресурс «Бюджет для граждан» - это упрощенная версия основного финансового документа города – проекта решения Комсомольской-на-Амуре городской Думы </a:t>
            </a:r>
            <a:r>
              <a:rPr lang="ru-RU" altLang="ru-RU" sz="2000" b="1" i="1" dirty="0" smtClean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«О местном бюджете на 2022 год и на плановый период 2023 и 2024 годов», </a:t>
            </a:r>
            <a:r>
              <a:rPr lang="ru-RU" altLang="ru-RU" sz="2000" b="1" i="1" dirty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в котором используется неформальный язык и доступный формат.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i="1" dirty="0">
                <a:solidFill>
                  <a:srgbClr val="000000"/>
                </a:solidFill>
                <a:effectLst>
                  <a:glow>
                    <a:prstClr val="white"/>
                  </a:glow>
                </a:effectLst>
                <a:latin typeface="Calibri" pitchFamily="34" charset="0"/>
              </a:rPr>
              <a:t>            </a:t>
            </a:r>
          </a:p>
        </p:txBody>
      </p:sp>
      <p:sp>
        <p:nvSpPr>
          <p:cNvPr id="59403" name="AutoShape 29" descr="Картинки по запросу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9404" name="AutoShape 33" descr="Похожее изображение"/>
          <p:cNvSpPr>
            <a:spLocks noChangeAspect="1" noChangeArrowheads="1"/>
          </p:cNvSpPr>
          <p:nvPr/>
        </p:nvSpPr>
        <p:spPr bwMode="auto">
          <a:xfrm>
            <a:off x="4524719" y="2751169"/>
            <a:ext cx="312050" cy="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050969" y="326633"/>
            <a:ext cx="5469895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Уважаемые жители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города Комсомольска-на-Амуре!</a:t>
            </a:r>
            <a:r>
              <a:rPr lang="ru-RU" sz="28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544940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0" y="2088431"/>
            <a:ext cx="8939019" cy="367260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9480F44-7A22-4945-8BCD-568A3DABF1DE}"/>
              </a:ext>
            </a:extLst>
          </p:cNvPr>
          <p:cNvSpPr/>
          <p:nvPr/>
        </p:nvSpPr>
        <p:spPr>
          <a:xfrm>
            <a:off x="-23107" y="-184305"/>
            <a:ext cx="9384597" cy="97659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115743" name="Rectangle 4">
            <a:extLst>
              <a:ext uri="{FF2B5EF4-FFF2-40B4-BE49-F238E27FC236}">
                <a16:creationId xmlns="" xmlns:a16="http://schemas.microsoft.com/office/drawing/2014/main" id="{3E72334E-2751-48C8-B55B-0C5E1CFB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88A2291C-21B8-40F5-BE97-F28F9B47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8" y="-32012"/>
            <a:ext cx="8966032" cy="72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МОЛОДЕЖНОЙ ПОЛИТИКИ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ГОРОДЕ 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КОМСОМОЛЬСКЕ-НА-АМУРЕ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99234913-F249-4BE9-9F7E-37868B5E0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13884"/>
              </p:ext>
            </p:extLst>
          </p:nvPr>
        </p:nvGraphicFramePr>
        <p:xfrm>
          <a:off x="235208" y="2052506"/>
          <a:ext cx="8963576" cy="3132269"/>
        </p:xfrm>
        <a:graphic>
          <a:graphicData uri="http://schemas.openxmlformats.org/drawingml/2006/table">
            <a:tbl>
              <a:tblPr/>
              <a:tblGrid>
                <a:gridCol w="449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4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852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30852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30852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4649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9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и молодежи, входящих в состав детских и молодежных организаций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21 650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21 800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21 900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22 000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  <a:tr h="3839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общественных объединений волонтерской направленности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8690627"/>
                  </a:ext>
                </a:extLst>
              </a:tr>
              <a:tr h="5156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молодежи, вовлеченной в деятельность объединений волонтерской деятельности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173402"/>
                  </a:ext>
                </a:extLst>
              </a:tr>
              <a:tr h="22856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реализуемых общественно полезных проектов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3839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действующих общественных организаций по работе с молодежью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40755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и молодежи, входящих в состав патриотических объединений, клубов и молодежных центров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20 150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20 500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21 000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21 500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22 000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клубов и объединений военно-патриотической и гражданско-патриотической направленности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7" marR="93607" marT="38360" marB="383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60" marB="383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B6826505-E657-4C3D-BE55-98A9DA74C9C5}"/>
              </a:ext>
            </a:extLst>
          </p:cNvPr>
          <p:cNvCxnSpPr/>
          <p:nvPr/>
        </p:nvCxnSpPr>
        <p:spPr>
          <a:xfrm>
            <a:off x="232750" y="-55569"/>
            <a:ext cx="0" cy="6626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5214" y="1008311"/>
            <a:ext cx="8966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с</a:t>
            </a:r>
            <a:r>
              <a:rPr lang="ru-RU" i="1" dirty="0" smtClean="0">
                <a:solidFill>
                  <a:schemeClr val="bg1"/>
                </a:solidFill>
              </a:rPr>
              <a:t>оздание </a:t>
            </a:r>
            <a:r>
              <a:rPr lang="ru-RU" i="1" dirty="0">
                <a:solidFill>
                  <a:schemeClr val="bg1"/>
                </a:solidFill>
              </a:rPr>
              <a:t>условий для успешной социализации и эффективной самореализации подростков и молодежи, развитие и использование их потенциала в интересах развития города </a:t>
            </a:r>
            <a:r>
              <a:rPr lang="ru-RU" i="1" dirty="0" smtClean="0">
                <a:solidFill>
                  <a:schemeClr val="bg1"/>
                </a:solidFill>
              </a:rPr>
              <a:t>Комсомольска-на-Амуре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98" y="1224335"/>
            <a:ext cx="7031169" cy="447014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CD5EEC3-A0DF-45B8-9FEC-DB2E1FAD4D88}"/>
              </a:ext>
            </a:extLst>
          </p:cNvPr>
          <p:cNvSpPr/>
          <p:nvPr/>
        </p:nvSpPr>
        <p:spPr>
          <a:xfrm>
            <a:off x="-3312" y="-31443"/>
            <a:ext cx="9361488" cy="111176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45D1484-8D5D-436B-B628-DD28A106F37C}"/>
              </a:ext>
            </a:extLst>
          </p:cNvPr>
          <p:cNvCxnSpPr/>
          <p:nvPr/>
        </p:nvCxnSpPr>
        <p:spPr>
          <a:xfrm>
            <a:off x="215164" y="193093"/>
            <a:ext cx="0" cy="6626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AE9BAF69-23ED-44C3-9261-4FDF1713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14" y="127033"/>
            <a:ext cx="8902648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ФОРМИРОВАНИЕ СОВРЕМЕННОЙ ГОРОДСКОЙ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СРЕДЫ НА ТЕРРИТОРИИ 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КОМСОМОЛЬСКА-НА-АМУРЕ»</a:t>
            </a:r>
            <a:endParaRPr lang="ru-RU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A1E6D121-769E-4825-BDF4-611F88ECD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68614"/>
              </p:ext>
            </p:extLst>
          </p:nvPr>
        </p:nvGraphicFramePr>
        <p:xfrm>
          <a:off x="503370" y="2088431"/>
          <a:ext cx="8424936" cy="2013926"/>
        </p:xfrm>
        <a:graphic>
          <a:graphicData uri="http://schemas.openxmlformats.org/drawingml/2006/table">
            <a:tbl>
              <a:tblPr/>
              <a:tblGrid>
                <a:gridCol w="447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0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5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110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79110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71305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Повышение количества благоустроенных территорий в городе Комсомольске-на-Амуре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285" marB="38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3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реализованных проектов благоустройства дворовых территорий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285" marB="38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  <a:tr h="44576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реализованных проектов благоустройства общественных территорий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285" marB="38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85" marB="38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9690" y="1290889"/>
            <a:ext cx="84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создание условий для повышения комфортности городской среды города </a:t>
            </a:r>
            <a:r>
              <a:rPr lang="ru-RU" i="1" dirty="0" smtClean="0">
                <a:solidFill>
                  <a:schemeClr val="bg1"/>
                </a:solidFill>
              </a:rPr>
              <a:t>Комсомольска-на-Амуре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>
          <a:xfrm>
            <a:off x="465127" y="1872407"/>
            <a:ext cx="8320073" cy="374441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1DECED8-7881-4EC4-9B3F-7FC200831978}"/>
              </a:ext>
            </a:extLst>
          </p:cNvPr>
          <p:cNvSpPr/>
          <p:nvPr/>
        </p:nvSpPr>
        <p:spPr>
          <a:xfrm>
            <a:off x="1" y="-5663"/>
            <a:ext cx="9361488" cy="94196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DAA0884-5AC9-49C3-9675-4606F155329E}"/>
              </a:ext>
            </a:extLst>
          </p:cNvPr>
          <p:cNvCxnSpPr>
            <a:cxnSpLocks/>
          </p:cNvCxnSpPr>
          <p:nvPr/>
        </p:nvCxnSpPr>
        <p:spPr>
          <a:xfrm>
            <a:off x="247231" y="67918"/>
            <a:ext cx="0" cy="75165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5" name="Rectangle 4">
            <a:extLst>
              <a:ext uri="{FF2B5EF4-FFF2-40B4-BE49-F238E27FC236}">
                <a16:creationId xmlns="" xmlns:a16="http://schemas.microsoft.com/office/drawing/2014/main" id="{234A5707-6803-49B2-B760-2A6CF201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42EA5DB4-EBA3-4156-8ABE-6EB007FE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68" y="67915"/>
            <a:ext cx="9072452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ДОРОЖНОЙ СЕТИ, БЛАГОУСТРОЙСТВО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endParaRPr lang="ru-RU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075182DA-697A-4577-9270-AF7271A2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7675"/>
              </p:ext>
            </p:extLst>
          </p:nvPr>
        </p:nvGraphicFramePr>
        <p:xfrm>
          <a:off x="465127" y="1882501"/>
          <a:ext cx="8320074" cy="2150146"/>
        </p:xfrm>
        <a:graphic>
          <a:graphicData uri="http://schemas.openxmlformats.org/drawingml/2006/table">
            <a:tbl>
              <a:tblPr/>
              <a:tblGrid>
                <a:gridCol w="370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5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2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981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794981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794981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(факт)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1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6" marR="93606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качеством автомобильных дорог города Комсомольска-на-Амуре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6" marR="93606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6" marR="93606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6" marR="93606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87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6" marR="93606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дорожной сети Комсомольской городской агломерации Хабаровского края, соответствующей нормативным требованиям к их транспортно-эксплуатационному состоянию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6" marR="93606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6" marR="93606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2520"/>
                  </a:ext>
                </a:extLst>
              </a:tr>
              <a:tr h="41471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6" marR="93606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запланированных мероприятий по благоустройству территорий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6" marR="93606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6" marR="93606" marT="38322" marB="38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5127" y="1152333"/>
            <a:ext cx="84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развитие дорожной сети, благоустройство </a:t>
            </a:r>
            <a:r>
              <a:rPr lang="ru-RU" i="1" dirty="0" smtClean="0">
                <a:solidFill>
                  <a:schemeClr val="bg1"/>
                </a:solidFill>
              </a:rPr>
              <a:t>города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0" y="2088431"/>
            <a:ext cx="5256584" cy="31683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90B8B07-F4FD-425D-9936-4DAAA9C38498}"/>
              </a:ext>
            </a:extLst>
          </p:cNvPr>
          <p:cNvSpPr/>
          <p:nvPr/>
        </p:nvSpPr>
        <p:spPr>
          <a:xfrm>
            <a:off x="1" y="-23000"/>
            <a:ext cx="9361488" cy="114931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CC9C4B07-C059-481C-9995-432610B6EB36}"/>
              </a:ext>
            </a:extLst>
          </p:cNvPr>
          <p:cNvCxnSpPr/>
          <p:nvPr/>
        </p:nvCxnSpPr>
        <p:spPr>
          <a:xfrm>
            <a:off x="183782" y="37490"/>
            <a:ext cx="0" cy="102833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31" name="Rectangle 4">
            <a:extLst>
              <a:ext uri="{FF2B5EF4-FFF2-40B4-BE49-F238E27FC236}">
                <a16:creationId xmlns="" xmlns:a16="http://schemas.microsoft.com/office/drawing/2014/main" id="{57811261-2330-479A-A999-4AAAAAB7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="" xmlns:a16="http://schemas.microsoft.com/office/drawing/2014/main" id="{B488325B-7311-453F-ADC0-765A0723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31" y="154248"/>
            <a:ext cx="8110039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«ПОВЫШЕНИЕ КАЧЕСТВА ЖИЛИЩНО-КОММУНАЛЬНОГО ОБСЛУЖИВАНИЯ НАСЕЛЕНИЯ ГОРОДА КОМСОМОЛЬСКА-НА-АМУРЕ»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30D7B9DD-D41D-4B38-9389-93C8BAA85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16962"/>
              </p:ext>
            </p:extLst>
          </p:nvPr>
        </p:nvGraphicFramePr>
        <p:xfrm>
          <a:off x="504280" y="2088431"/>
          <a:ext cx="8483425" cy="3168352"/>
        </p:xfrm>
        <a:graphic>
          <a:graphicData uri="http://schemas.openxmlformats.org/drawingml/2006/table">
            <a:tbl>
              <a:tblPr/>
              <a:tblGrid>
                <a:gridCol w="486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11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7299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837299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837299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5759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(факт)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14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жилищно-коммунальными услугами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2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использованных, обезвреженных отходов в общем объеме образовавшихся отходов в процессе производства и потребления 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0315649"/>
                  </a:ext>
                </a:extLst>
              </a:tr>
              <a:tr h="58526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жилищного фонда, на которые изготовлена техническая документация (в отчетном году)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328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разработанных кварталов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 будущие захоронения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8526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Ремонт, реконструкция или перепланировка, снос муниципального жилищного фонда, в рамках решений городской межведомственной комиссии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2272" y="1296349"/>
            <a:ext cx="853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овышение </a:t>
            </a:r>
            <a:r>
              <a:rPr lang="ru-RU" i="1" dirty="0">
                <a:solidFill>
                  <a:schemeClr val="bg1"/>
                </a:solidFill>
              </a:rPr>
              <a:t>качества жилищно-коммунального обслуживания населения города </a:t>
            </a:r>
            <a:r>
              <a:rPr lang="ru-RU" i="1" dirty="0" smtClean="0">
                <a:solidFill>
                  <a:schemeClr val="bg1"/>
                </a:solidFill>
              </a:rPr>
              <a:t>Комсомольска-на-Амуре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2" y="1931641"/>
            <a:ext cx="6081138" cy="3757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6D0082-FDC2-4D4B-9A86-E1B6F32C832F}"/>
              </a:ext>
            </a:extLst>
          </p:cNvPr>
          <p:cNvSpPr/>
          <p:nvPr/>
        </p:nvSpPr>
        <p:spPr>
          <a:xfrm>
            <a:off x="9890" y="7"/>
            <a:ext cx="9341725" cy="864293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5F1D289-2620-451C-A79C-03F249D72858}"/>
              </a:ext>
            </a:extLst>
          </p:cNvPr>
          <p:cNvCxnSpPr/>
          <p:nvPr/>
        </p:nvCxnSpPr>
        <p:spPr>
          <a:xfrm>
            <a:off x="183782" y="37488"/>
            <a:ext cx="0" cy="6626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864E87F5-3FF8-4374-A007-3AEDC73A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40" y="48009"/>
            <a:ext cx="9055253" cy="73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ОБЕСПЕЧЕНИЕ КАЧЕСТВЕННЫМ ЖИЛЬЕМ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  <a:endParaRPr lang="ru-RU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317C8867-CA40-4227-8067-B2D5E336E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6314"/>
              </p:ext>
            </p:extLst>
          </p:nvPr>
        </p:nvGraphicFramePr>
        <p:xfrm>
          <a:off x="306234" y="2088431"/>
          <a:ext cx="8839006" cy="3410834"/>
        </p:xfrm>
        <a:graphic>
          <a:graphicData uri="http://schemas.openxmlformats.org/drawingml/2006/table">
            <a:tbl>
              <a:tblPr/>
              <a:tblGrid>
                <a:gridCol w="470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8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5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8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2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0422">
                  <a:extLst>
                    <a:ext uri="{9D8B030D-6E8A-4147-A177-3AD203B41FA5}">
                      <a16:colId xmlns="" xmlns:a16="http://schemas.microsoft.com/office/drawing/2014/main" val="2060876888"/>
                    </a:ext>
                  </a:extLst>
                </a:gridCol>
                <a:gridCol w="930422">
                  <a:extLst>
                    <a:ext uri="{9D8B030D-6E8A-4147-A177-3AD203B41FA5}">
                      <a16:colId xmlns="" xmlns:a16="http://schemas.microsoft.com/office/drawing/2014/main" val="2174776356"/>
                    </a:ext>
                  </a:extLst>
                </a:gridCol>
                <a:gridCol w="1007957">
                  <a:extLst>
                    <a:ext uri="{9D8B030D-6E8A-4147-A177-3AD203B41FA5}">
                      <a16:colId xmlns="" xmlns:a16="http://schemas.microsoft.com/office/drawing/2014/main" val="4055745400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28727" marB="28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Общая площадь жилых помещений, приходящаяся в среднем на одного жителя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303" marB="383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кв. 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24,2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24,3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68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Годовой объем ввода жилья</a:t>
                      </a: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тыс. кв. 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14,5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13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молодых семей, которым предоставлена социальная выплата за счет средств местного бюджета на улучшение жилищных условий (за отчетный год)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семей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160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150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28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Доля малоэтажного и индивидуального жилья в общем объеме ввода жилья (за отчетный год)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57,5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52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граждан, расселенных из аварийного жилищного фонда (за отчетный год)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14" marR="93614" marT="38322" marB="383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194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170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4930" y="1008311"/>
            <a:ext cx="885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с</a:t>
            </a:r>
            <a:r>
              <a:rPr lang="ru-RU" dirty="0" smtClean="0">
                <a:solidFill>
                  <a:schemeClr val="bg1"/>
                </a:solidFill>
              </a:rPr>
              <a:t>одействие </a:t>
            </a:r>
            <a:r>
              <a:rPr lang="ru-RU" dirty="0">
                <a:solidFill>
                  <a:schemeClr val="bg1"/>
                </a:solidFill>
              </a:rPr>
              <a:t>обеспечению доступным и комфортным жильем различных категорий граждан, проживающих на территории города </a:t>
            </a:r>
            <a:r>
              <a:rPr lang="ru-RU" dirty="0" smtClean="0">
                <a:solidFill>
                  <a:schemeClr val="bg1"/>
                </a:solidFill>
              </a:rPr>
              <a:t>Комсомольска-на-Амуре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" y="2160439"/>
            <a:ext cx="511121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0E63979-618D-4A55-922F-C0A66C027E21}"/>
              </a:ext>
            </a:extLst>
          </p:cNvPr>
          <p:cNvSpPr/>
          <p:nvPr/>
        </p:nvSpPr>
        <p:spPr>
          <a:xfrm>
            <a:off x="-8117" y="-23002"/>
            <a:ext cx="9369612" cy="110858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1A95732-2DC3-46B3-A241-1DF49989E157}"/>
              </a:ext>
            </a:extLst>
          </p:cNvPr>
          <p:cNvCxnSpPr>
            <a:cxnSpLocks/>
          </p:cNvCxnSpPr>
          <p:nvPr/>
        </p:nvCxnSpPr>
        <p:spPr>
          <a:xfrm flipH="1">
            <a:off x="183791" y="37486"/>
            <a:ext cx="1" cy="96784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42" name="Rectangle 4">
            <a:extLst>
              <a:ext uri="{FF2B5EF4-FFF2-40B4-BE49-F238E27FC236}">
                <a16:creationId xmlns:a16="http://schemas.microsoft.com/office/drawing/2014/main" xmlns="" id="{A92C4136-D996-4191-B160-937B710EB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4EEC4CBC-2682-4E3C-927A-35B53DAD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51" y="232855"/>
            <a:ext cx="9001797" cy="8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 «СОДЕЙСТВИЕ РАЗВИТИЮ И ПОДДЕРЖКА ОБЩЕСТВЕННЫХ ОБЪЕДИНЕНИЙ, НЕКОММЕРЧЕСКИХ ОРГАНИЗАЦИЙ И ИНИЦИАТИВ ГРАЖДАНСКОГО </a:t>
            </a:r>
            <a:r>
              <a:rPr lang="ru-RU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ОБЩЕСТВА В ГОРОДЕ КОМСОМОЛЬСКЕ-НА-АМУРЕ»</a:t>
            </a:r>
          </a:p>
          <a:p>
            <a:pPr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97F4D347-2AC4-4B0D-8EEB-7E3E3487E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41279"/>
              </p:ext>
            </p:extLst>
          </p:nvPr>
        </p:nvGraphicFramePr>
        <p:xfrm>
          <a:off x="447812" y="2160439"/>
          <a:ext cx="8681027" cy="1440160"/>
        </p:xfrm>
        <a:graphic>
          <a:graphicData uri="http://schemas.openxmlformats.org/drawingml/2006/table">
            <a:tbl>
              <a:tblPr/>
              <a:tblGrid>
                <a:gridCol w="511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371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932371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932371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28727" marB="28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28732" marB="28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вновь зарегистрированных некоммерческих организаций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4937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вовлеченных в деятельность ТОС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25 608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3168" y="1322006"/>
            <a:ext cx="8850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с</a:t>
            </a:r>
            <a:r>
              <a:rPr lang="ru-RU" i="1" dirty="0" smtClean="0">
                <a:solidFill>
                  <a:schemeClr val="bg1"/>
                </a:solidFill>
              </a:rPr>
              <a:t>одействие </a:t>
            </a:r>
            <a:r>
              <a:rPr lang="ru-RU" i="1" dirty="0">
                <a:solidFill>
                  <a:schemeClr val="bg1"/>
                </a:solidFill>
              </a:rPr>
              <a:t>развитию институтов гражданского общества г. </a:t>
            </a:r>
            <a:r>
              <a:rPr lang="ru-RU" i="1" dirty="0" smtClean="0">
                <a:solidFill>
                  <a:schemeClr val="bg1"/>
                </a:solidFill>
              </a:rPr>
              <a:t>Комсомольска-на-Амуре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70" y="2088430"/>
            <a:ext cx="3761207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AE9D9-2BAB-4ABA-802F-B24BC8749FC7}"/>
              </a:ext>
            </a:extLst>
          </p:cNvPr>
          <p:cNvSpPr/>
          <p:nvPr/>
        </p:nvSpPr>
        <p:spPr>
          <a:xfrm>
            <a:off x="1" y="-23000"/>
            <a:ext cx="9361488" cy="1031313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89CE2AF-6908-4775-97BE-626EEDABD22E}"/>
              </a:ext>
            </a:extLst>
          </p:cNvPr>
          <p:cNvCxnSpPr>
            <a:cxnSpLocks/>
          </p:cNvCxnSpPr>
          <p:nvPr/>
        </p:nvCxnSpPr>
        <p:spPr>
          <a:xfrm flipH="1">
            <a:off x="180248" y="71146"/>
            <a:ext cx="3542" cy="79470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98" name="Rectangle 4">
            <a:extLst>
              <a:ext uri="{FF2B5EF4-FFF2-40B4-BE49-F238E27FC236}">
                <a16:creationId xmlns:a16="http://schemas.microsoft.com/office/drawing/2014/main" xmlns="" id="{FA53B874-DC77-404D-8C7F-858C041A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4502" name="Rectangle 24">
            <a:extLst>
              <a:ext uri="{FF2B5EF4-FFF2-40B4-BE49-F238E27FC236}">
                <a16:creationId xmlns:a16="http://schemas.microsoft.com/office/drawing/2014/main" xmlns="" id="{526C9BF7-C09C-4255-91F7-0D564ED12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64" y="108022"/>
            <a:ext cx="8913124" cy="75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МУНИЦИПАЛЬНАЯ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</a:t>
            </a:r>
            <a:r>
              <a:rPr lang="ru-RU" altLang="ru-RU" sz="21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«РАЗВИТИЕ ТЕХНОЛОГИЙ ЦИФРОВОГО МУНИЦИПАЛИТЕТА И ИНФРАСТРУКТУРЫ СВЯЗИ В ГОРОДЕ КОМСОМОЛЬСКЕ-НА-АМУРЕ»</a:t>
            </a:r>
            <a:endParaRPr lang="ru-RU" altLang="ru-RU" sz="21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8B8233AA-A789-449C-9083-944A30D4C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63008"/>
              </p:ext>
            </p:extLst>
          </p:nvPr>
        </p:nvGraphicFramePr>
        <p:xfrm>
          <a:off x="421051" y="2147665"/>
          <a:ext cx="8640961" cy="1100499"/>
        </p:xfrm>
        <a:graphic>
          <a:graphicData uri="http://schemas.openxmlformats.org/drawingml/2006/table">
            <a:tbl>
              <a:tblPr/>
              <a:tblGrid>
                <a:gridCol w="504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752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1" marB="38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муниципальных услуг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1" marB="38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1" marB="383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6374" y="1224335"/>
            <a:ext cx="885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повышение </a:t>
            </a:r>
            <a:r>
              <a:rPr lang="ru-RU" i="1" dirty="0">
                <a:solidFill>
                  <a:schemeClr val="bg1"/>
                </a:solidFill>
              </a:rPr>
              <a:t>эффективности муниципальных структур за счет перехода на цифровые технологии и развития инфраструктуры </a:t>
            </a:r>
            <a:r>
              <a:rPr lang="ru-RU" i="1" dirty="0" smtClean="0">
                <a:solidFill>
                  <a:schemeClr val="bg1"/>
                </a:solidFill>
              </a:rPr>
              <a:t>связи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36" y="4032647"/>
            <a:ext cx="4302975" cy="161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7A5FA63-E257-4F70-9CEF-BA70A8CCE827}"/>
              </a:ext>
            </a:extLst>
          </p:cNvPr>
          <p:cNvSpPr/>
          <p:nvPr/>
        </p:nvSpPr>
        <p:spPr>
          <a:xfrm>
            <a:off x="-1" y="-23004"/>
            <a:ext cx="9361489" cy="90416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C49EEE9-2BDE-4560-A3EF-A5171DFE34E6}"/>
              </a:ext>
            </a:extLst>
          </p:cNvPr>
          <p:cNvCxnSpPr/>
          <p:nvPr/>
        </p:nvCxnSpPr>
        <p:spPr>
          <a:xfrm>
            <a:off x="183782" y="37486"/>
            <a:ext cx="0" cy="68279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909EA2B0-53EC-4199-94DB-CDB8EE05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72" y="31673"/>
            <a:ext cx="8764635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«УПРАВЛЕНИЕ  МУНИЦИПАЛЬНЫМИ ФИНАНСАМИ»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A3B5920-7950-4DAB-BDE2-A94790C37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18360"/>
              </p:ext>
            </p:extLst>
          </p:nvPr>
        </p:nvGraphicFramePr>
        <p:xfrm>
          <a:off x="462557" y="1944415"/>
          <a:ext cx="8610675" cy="2002751"/>
        </p:xfrm>
        <a:graphic>
          <a:graphicData uri="http://schemas.openxmlformats.org/drawingml/2006/table">
            <a:tbl>
              <a:tblPr/>
              <a:tblGrid>
                <a:gridCol w="482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2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2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590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75590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1022230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ограничений по уровню муниципального долга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11" marR="70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36294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(модернизация) портала «Открытый бюджет города Комсомольска-на-Амуре»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11" marR="70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  <a:tr h="64464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5" marB="38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электронных брошюр «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 для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граждан» и «Бюджет для граждан» в информационно-телекоммуникационной сети «Интернет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11" marR="702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08" marR="93608" marT="38305" marB="383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04108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0270" y="1224335"/>
            <a:ext cx="874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овышение </a:t>
            </a:r>
            <a:r>
              <a:rPr lang="ru-RU" i="1" dirty="0">
                <a:solidFill>
                  <a:schemeClr val="bg1"/>
                </a:solidFill>
              </a:rPr>
              <a:t>качества управления муниципальными финансами</a:t>
            </a:r>
          </a:p>
          <a:p>
            <a:pPr algn="just"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06" y="1872407"/>
            <a:ext cx="4614325" cy="34563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4DBC09-63EC-4FF2-9A9C-491C220CEBC7}"/>
              </a:ext>
            </a:extLst>
          </p:cNvPr>
          <p:cNvSpPr/>
          <p:nvPr/>
        </p:nvSpPr>
        <p:spPr>
          <a:xfrm>
            <a:off x="1" y="1"/>
            <a:ext cx="9361488" cy="93630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61443" name="Заголовок 7"/>
          <p:cNvSpPr>
            <a:spLocks/>
          </p:cNvSpPr>
          <p:nvPr/>
        </p:nvSpPr>
        <p:spPr bwMode="auto">
          <a:xfrm>
            <a:off x="1067807" y="212585"/>
            <a:ext cx="6782201" cy="5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1EB7D5-CA99-486D-A13E-B68B4B9AB1FA}"/>
              </a:ext>
            </a:extLst>
          </p:cNvPr>
          <p:cNvCxnSpPr/>
          <p:nvPr/>
        </p:nvCxnSpPr>
        <p:spPr>
          <a:xfrm>
            <a:off x="183782" y="112966"/>
            <a:ext cx="0" cy="66917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E36FE8-6336-44D5-B7F2-B9AF918D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94349"/>
              </p:ext>
            </p:extLst>
          </p:nvPr>
        </p:nvGraphicFramePr>
        <p:xfrm>
          <a:off x="432272" y="1872407"/>
          <a:ext cx="8645736" cy="3473152"/>
        </p:xfrm>
        <a:graphic>
          <a:graphicData uri="http://schemas.openxmlformats.org/drawingml/2006/table">
            <a:tbl>
              <a:tblPr/>
              <a:tblGrid>
                <a:gridCol w="50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772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  <a:gridCol w="792088"/>
                <a:gridCol w="792088"/>
              </a:tblGrid>
              <a:tr h="50405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93614" marR="93614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5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международных и внешнеэкономических мероприятий с участием города Комсомольска-на-Амуре</a:t>
                      </a: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41185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проведенных с городами-побратимами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72983"/>
                  </a:ext>
                </a:extLst>
              </a:tr>
              <a:tr h="95629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предприятий и организаций города Комсомольска-на-Амуре, которым оказано содействие в реализации проектов, участии в специализированных выставках, ярмарках, обучающих семинарах, стажировках и других международных мероприятиях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лиц, размещенных в коллективных средствах размещения города Комсомольска-на-Амуре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экскурсантов, обслуженных предприятиями туристской отрасли Комсомольска-на-Амуре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 туристических услуг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289" marB="38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14" marR="93614" marT="38318" marB="38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4">
            <a:extLst>
              <a:ext uri="{FF2B5EF4-FFF2-40B4-BE49-F238E27FC236}">
                <a16:creationId xmlns:a16="http://schemas.microsoft.com/office/drawing/2014/main" xmlns="" id="{E82784AA-2A1A-4746-AD06-A4FA4A0E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31" y="70747"/>
            <a:ext cx="8110039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МЕЖДУНАРОДНЫХ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СВЯЗЕЙ И ТУРИЗМА 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602" y="101005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азвитие </a:t>
            </a:r>
            <a:r>
              <a:rPr lang="ru-RU" dirty="0">
                <a:solidFill>
                  <a:schemeClr val="bg1"/>
                </a:solidFill>
              </a:rPr>
              <a:t>международных связей города </a:t>
            </a:r>
            <a:r>
              <a:rPr lang="ru-RU" dirty="0" smtClean="0">
                <a:solidFill>
                  <a:schemeClr val="bg1"/>
                </a:solidFill>
              </a:rPr>
              <a:t>и создание </a:t>
            </a:r>
            <a:r>
              <a:rPr lang="ru-RU" dirty="0">
                <a:solidFill>
                  <a:schemeClr val="bg1"/>
                </a:solidFill>
              </a:rPr>
              <a:t>условий для развития туризма в городе </a:t>
            </a:r>
            <a:r>
              <a:rPr lang="ru-RU" dirty="0" smtClean="0">
                <a:solidFill>
                  <a:schemeClr val="bg1"/>
                </a:solidFill>
              </a:rPr>
              <a:t>Комсомольске-на-Амуре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0" y="2082628"/>
            <a:ext cx="5040559" cy="35056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F159D6D-8A13-46F7-B5F4-7C33A22ADBEF}"/>
              </a:ext>
            </a:extLst>
          </p:cNvPr>
          <p:cNvSpPr/>
          <p:nvPr/>
        </p:nvSpPr>
        <p:spPr>
          <a:xfrm>
            <a:off x="0" y="-23003"/>
            <a:ext cx="9361488" cy="103131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245AFA7-A069-4AA1-B3CC-0F7A289D9820}"/>
              </a:ext>
            </a:extLst>
          </p:cNvPr>
          <p:cNvCxnSpPr>
            <a:cxnSpLocks/>
          </p:cNvCxnSpPr>
          <p:nvPr/>
        </p:nvCxnSpPr>
        <p:spPr>
          <a:xfrm>
            <a:off x="191914" y="95063"/>
            <a:ext cx="0" cy="79481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85" name="Rectangle 4">
            <a:extLst>
              <a:ext uri="{FF2B5EF4-FFF2-40B4-BE49-F238E27FC236}">
                <a16:creationId xmlns:a16="http://schemas.microsoft.com/office/drawing/2014/main" xmlns="" id="{99FB1ED6-8968-459B-9BAC-6D47FE00B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116C3C78-CE9B-4FE2-8D16-DD4B3A48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83" y="95063"/>
            <a:ext cx="8985799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СОДЕЙСТВИЕ РАЗВИТИЮ МАЛОГО И СРЕДНЕГО ПРЕДПРИНИМАТЕЛЬСТВА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ГОРОДЕ 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40556"/>
              </p:ext>
            </p:extLst>
          </p:nvPr>
        </p:nvGraphicFramePr>
        <p:xfrm>
          <a:off x="296269" y="2075657"/>
          <a:ext cx="9073008" cy="3527791"/>
        </p:xfrm>
        <a:graphic>
          <a:graphicData uri="http://schemas.openxmlformats.org/drawingml/2006/table">
            <a:tbl>
              <a:tblPr/>
              <a:tblGrid>
                <a:gridCol w="396266"/>
                <a:gridCol w="3596203"/>
                <a:gridCol w="974106"/>
                <a:gridCol w="806621"/>
                <a:gridCol w="834038"/>
                <a:gridCol w="849632"/>
                <a:gridCol w="759765"/>
                <a:gridCol w="856377"/>
              </a:tblGrid>
              <a:tr h="36876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414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283,4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290,3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294,4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299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30,5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5089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субъектов МСП 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6 834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7 014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7 084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7 155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7 227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208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«рождаемости» субъектов МСП (количество созданных в отчетном периоде малых и средних предприятий (включая индивидуальных предпринимателей) в расчете на 1 тыс. действующих на дату окончания отчетного периода малых и средних предприятий (включая индивидуальных предпринимателей)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144,1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144,3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144,5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982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занятых в сфере МСП, включая индивидуальных предпринимателей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23,3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26,9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87603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индивидуальных предпринимателей, применяющих патентную систему налогообложения, в общем количестве индивидуальных предпринимателей, зарегистрированных в муниципальном образовании, являющихся субъектами МСП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7" marB="383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6,8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7,7</a:t>
                      </a:r>
                      <a:endParaRPr kumimoji="0" lang="ru-RU" alt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1222" y="1152327"/>
            <a:ext cx="8896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азвитие </a:t>
            </a:r>
            <a:r>
              <a:rPr lang="ru-RU" dirty="0">
                <a:solidFill>
                  <a:schemeClr val="bg1"/>
                </a:solidFill>
              </a:rPr>
              <a:t>существующих и формирование новых механизмов стимулирования малого и среднего предпринимательства в городе </a:t>
            </a:r>
            <a:r>
              <a:rPr lang="ru-RU" dirty="0" smtClean="0">
                <a:solidFill>
                  <a:schemeClr val="bg1"/>
                </a:solidFill>
              </a:rPr>
              <a:t>Комсомольске-на-Амуре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862ADDE-A1E3-46D7-8BCE-B595EAEF4E24}"/>
              </a:ext>
            </a:extLst>
          </p:cNvPr>
          <p:cNvSpPr/>
          <p:nvPr/>
        </p:nvSpPr>
        <p:spPr>
          <a:xfrm>
            <a:off x="1" y="-23001"/>
            <a:ext cx="9361488" cy="84686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706140" y="4284672"/>
            <a:ext cx="1474110" cy="636840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706140" y="3000545"/>
            <a:ext cx="1474110" cy="1543599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4037" name="Скругленный прямоугольник 4"/>
          <p:cNvSpPr>
            <a:spLocks noChangeArrowheads="1"/>
          </p:cNvSpPr>
          <p:nvPr/>
        </p:nvSpPr>
        <p:spPr bwMode="auto">
          <a:xfrm>
            <a:off x="5285420" y="2129470"/>
            <a:ext cx="1794285" cy="41045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Скругленный прямоугольник 4"/>
          <p:cNvSpPr>
            <a:spLocks noChangeArrowheads="1"/>
          </p:cNvSpPr>
          <p:nvPr/>
        </p:nvSpPr>
        <p:spPr bwMode="auto">
          <a:xfrm>
            <a:off x="6915734" y="404337"/>
            <a:ext cx="240700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>
            <a:off x="2436349" y="4983910"/>
            <a:ext cx="191618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647715" y="5099936"/>
            <a:ext cx="1711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</a:t>
            </a:r>
            <a:r>
              <a:rPr lang="ru-RU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22</a:t>
            </a:r>
            <a:r>
              <a:rPr lang="en-US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</a:t>
            </a:r>
            <a:endParaRPr lang="ru-RU" alt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auto">
          <a:xfrm>
            <a:off x="2706133" y="1471850"/>
            <a:ext cx="1475735" cy="1768738"/>
          </a:xfrm>
          <a:prstGeom prst="can">
            <a:avLst>
              <a:gd name="adj" fmla="val 13669"/>
            </a:avLst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92D05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2500729" y="3691061"/>
            <a:ext cx="1916180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Arial Black" panose="020B0A04020102020204" pitchFamily="34" charset="0"/>
                <a:cs typeface="Times New Roman" pitchFamily="18" charset="0"/>
              </a:rPr>
              <a:t>6 953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57" name="Скругленный прямоугольник 4"/>
          <p:cNvSpPr>
            <a:spLocks noChangeArrowheads="1"/>
          </p:cNvSpPr>
          <p:nvPr/>
        </p:nvSpPr>
        <p:spPr bwMode="auto">
          <a:xfrm>
            <a:off x="2582630" y="2215317"/>
            <a:ext cx="1695145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6 989</a:t>
            </a:r>
          </a:p>
        </p:txBody>
      </p:sp>
      <p:sp>
        <p:nvSpPr>
          <p:cNvPr id="9230" name="AutoShape 3"/>
          <p:cNvSpPr>
            <a:spLocks noChangeArrowheads="1"/>
          </p:cNvSpPr>
          <p:nvPr/>
        </p:nvSpPr>
        <p:spPr bwMode="auto">
          <a:xfrm>
            <a:off x="4791338" y="4442860"/>
            <a:ext cx="1474109" cy="478654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6" name="AutoShape 3"/>
          <p:cNvSpPr>
            <a:spLocks noChangeArrowheads="1"/>
          </p:cNvSpPr>
          <p:nvPr/>
        </p:nvSpPr>
        <p:spPr bwMode="auto">
          <a:xfrm>
            <a:off x="4791338" y="2640482"/>
            <a:ext cx="1474109" cy="2034307"/>
          </a:xfrm>
          <a:prstGeom prst="can">
            <a:avLst>
              <a:gd name="adj" fmla="val 1935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500425" y="4983910"/>
            <a:ext cx="191618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37006" y="5121371"/>
            <a:ext cx="1711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20</a:t>
            </a:r>
            <a:r>
              <a:rPr lang="ru-RU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23</a:t>
            </a:r>
            <a:r>
              <a:rPr lang="en-US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</a:t>
            </a:r>
            <a:endParaRPr lang="ru-RU" alt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4049" name="AutoShape 3"/>
          <p:cNvSpPr>
            <a:spLocks noChangeArrowheads="1"/>
          </p:cNvSpPr>
          <p:nvPr/>
        </p:nvSpPr>
        <p:spPr bwMode="auto">
          <a:xfrm>
            <a:off x="4791340" y="1394128"/>
            <a:ext cx="1475735" cy="1664535"/>
          </a:xfrm>
          <a:prstGeom prst="can">
            <a:avLst>
              <a:gd name="adj" fmla="val 8874"/>
            </a:avLst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67" name="Скругленный прямоугольник 4"/>
          <p:cNvSpPr>
            <a:spLocks noChangeArrowheads="1"/>
          </p:cNvSpPr>
          <p:nvPr/>
        </p:nvSpPr>
        <p:spPr bwMode="auto">
          <a:xfrm>
            <a:off x="4648321" y="3674066"/>
            <a:ext cx="1768280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Arial Black" panose="020B0A04020102020204" pitchFamily="34" charset="0"/>
                <a:cs typeface="Times New Roman" pitchFamily="18" charset="0"/>
              </a:rPr>
              <a:t>7 171</a:t>
            </a:r>
          </a:p>
        </p:txBody>
      </p:sp>
      <p:sp>
        <p:nvSpPr>
          <p:cNvPr id="14368" name="Скругленный прямоугольник 4"/>
          <p:cNvSpPr>
            <a:spLocks noChangeArrowheads="1"/>
          </p:cNvSpPr>
          <p:nvPr/>
        </p:nvSpPr>
        <p:spPr bwMode="auto">
          <a:xfrm>
            <a:off x="4669270" y="2076817"/>
            <a:ext cx="1769907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7 183</a:t>
            </a: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>
            <a:off x="6945812" y="3184102"/>
            <a:ext cx="1474110" cy="1737411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6564504" y="4983910"/>
            <a:ext cx="191618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863150" y="5125512"/>
            <a:ext cx="1711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</a:t>
            </a:r>
            <a:r>
              <a:rPr lang="ru-RU" alt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r>
              <a:rPr lang="en-US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</a:t>
            </a:r>
            <a:endParaRPr lang="ru-RU" altLang="ru-RU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4056" name="AutoShape 3"/>
          <p:cNvSpPr>
            <a:spLocks noChangeArrowheads="1"/>
          </p:cNvSpPr>
          <p:nvPr/>
        </p:nvSpPr>
        <p:spPr bwMode="auto">
          <a:xfrm>
            <a:off x="6945402" y="1683822"/>
            <a:ext cx="1475735" cy="1740326"/>
          </a:xfrm>
          <a:prstGeom prst="can">
            <a:avLst>
              <a:gd name="adj" fmla="val 12385"/>
            </a:avLst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75" name="Скругленный прямоугольник 4"/>
          <p:cNvSpPr>
            <a:spLocks noChangeArrowheads="1"/>
          </p:cNvSpPr>
          <p:nvPr/>
        </p:nvSpPr>
        <p:spPr bwMode="auto">
          <a:xfrm>
            <a:off x="6915748" y="3903644"/>
            <a:ext cx="1548871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Arial Black" panose="020B0A04020102020204" pitchFamily="34" charset="0"/>
                <a:cs typeface="Times New Roman" pitchFamily="18" charset="0"/>
              </a:rPr>
              <a:t>6704</a:t>
            </a:r>
          </a:p>
        </p:txBody>
      </p:sp>
      <p:sp>
        <p:nvSpPr>
          <p:cNvPr id="14376" name="Скругленный прямоугольник 4"/>
          <p:cNvSpPr>
            <a:spLocks noChangeArrowheads="1"/>
          </p:cNvSpPr>
          <p:nvPr/>
        </p:nvSpPr>
        <p:spPr bwMode="auto">
          <a:xfrm>
            <a:off x="6945804" y="2369927"/>
            <a:ext cx="1488737" cy="425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6 704</a:t>
            </a:r>
          </a:p>
        </p:txBody>
      </p:sp>
      <p:sp>
        <p:nvSpPr>
          <p:cNvPr id="14378" name="Rectangle 68"/>
          <p:cNvSpPr>
            <a:spLocks noChangeArrowheads="1"/>
          </p:cNvSpPr>
          <p:nvPr/>
        </p:nvSpPr>
        <p:spPr bwMode="auto">
          <a:xfrm>
            <a:off x="2673005" y="4500399"/>
            <a:ext cx="1571623" cy="487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36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9" name="Rectangle 68"/>
          <p:cNvSpPr>
            <a:spLocks noChangeArrowheads="1"/>
          </p:cNvSpPr>
          <p:nvPr/>
        </p:nvSpPr>
        <p:spPr bwMode="auto">
          <a:xfrm>
            <a:off x="4931752" y="4674790"/>
            <a:ext cx="1254699" cy="2871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11</a:t>
            </a:r>
          </a:p>
        </p:txBody>
      </p:sp>
      <p:sp>
        <p:nvSpPr>
          <p:cNvPr id="14380" name="Rectangle 68"/>
          <p:cNvSpPr>
            <a:spLocks noChangeArrowheads="1"/>
          </p:cNvSpPr>
          <p:nvPr/>
        </p:nvSpPr>
        <p:spPr bwMode="auto">
          <a:xfrm>
            <a:off x="7091495" y="4442868"/>
            <a:ext cx="1254699" cy="60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4063" name="Rectangle 15"/>
          <p:cNvSpPr>
            <a:spLocks noChangeArrowheads="1"/>
          </p:cNvSpPr>
          <p:nvPr/>
        </p:nvSpPr>
        <p:spPr bwMode="auto">
          <a:xfrm>
            <a:off x="504729" y="1777850"/>
            <a:ext cx="1843043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4065" name="Rectangle 14"/>
          <p:cNvSpPr>
            <a:spLocks noChangeArrowheads="1"/>
          </p:cNvSpPr>
          <p:nvPr/>
        </p:nvSpPr>
        <p:spPr bwMode="auto">
          <a:xfrm>
            <a:off x="593740" y="3117371"/>
            <a:ext cx="1638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62943" y="3970766"/>
            <a:ext cx="20998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Источники покрытия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дефицита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5585" y="184511"/>
            <a:ext cx="8425339" cy="43184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5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ХАРАКТЕРИСТИКИ МЕСТНОГО БЮДЖЕТА </a:t>
            </a:r>
            <a:br>
              <a:rPr lang="ru-RU" sz="25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5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НА </a:t>
            </a:r>
            <a:r>
              <a:rPr lang="ru-RU" sz="25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2022 </a:t>
            </a:r>
            <a:r>
              <a:rPr lang="ru-RU" sz="25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-</a:t>
            </a:r>
            <a:r>
              <a:rPr lang="ru-RU" sz="25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2024 </a:t>
            </a:r>
            <a:r>
              <a:rPr lang="ru-RU" sz="25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ГОДЫ</a:t>
            </a:r>
            <a:endParaRPr lang="ru-RU" sz="2500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77063B9-1356-41B8-AC4F-124400A67A04}"/>
              </a:ext>
            </a:extLst>
          </p:cNvPr>
          <p:cNvCxnSpPr>
            <a:cxnSpLocks/>
          </p:cNvCxnSpPr>
          <p:nvPr/>
        </p:nvCxnSpPr>
        <p:spPr>
          <a:xfrm>
            <a:off x="312049" y="37487"/>
            <a:ext cx="0" cy="6653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2" y="2088431"/>
            <a:ext cx="4752528" cy="352839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0ACF760-1F41-4C8D-9287-53A33F20E407}"/>
              </a:ext>
            </a:extLst>
          </p:cNvPr>
          <p:cNvSpPr/>
          <p:nvPr/>
        </p:nvSpPr>
        <p:spPr>
          <a:xfrm>
            <a:off x="1" y="-1"/>
            <a:ext cx="9361488" cy="108031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F840EA7-4DD3-4B79-9E4D-AFBF2C3AB0ED}"/>
              </a:ext>
            </a:extLst>
          </p:cNvPr>
          <p:cNvCxnSpPr/>
          <p:nvPr/>
        </p:nvCxnSpPr>
        <p:spPr>
          <a:xfrm>
            <a:off x="216248" y="72138"/>
            <a:ext cx="0" cy="76587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73" name="Rectangle 4">
            <a:extLst>
              <a:ext uri="{FF2B5EF4-FFF2-40B4-BE49-F238E27FC236}">
                <a16:creationId xmlns="" xmlns:a16="http://schemas.microsoft.com/office/drawing/2014/main" id="{AC51B777-E988-4431-B7E9-6FB59A4BC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="" xmlns:a16="http://schemas.microsoft.com/office/drawing/2014/main" id="{14AFB4AB-4AFC-4D62-89F6-50AC426C9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61" y="106750"/>
            <a:ext cx="8977985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СЕЛЬСКОГО ХОЗЯЙСТВА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НА ТЕРРИТОРИИ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ГОРОДА КОМСОМОЛЬСКА-НА-АМУРЕ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228" y="1080319"/>
            <a:ext cx="882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создание условий для развития сельскохозяйственного производства, расширения рынка сельскохозяйственной продукции, сырья и </a:t>
            </a:r>
            <a:r>
              <a:rPr lang="ru-RU" dirty="0" smtClean="0">
                <a:solidFill>
                  <a:schemeClr val="bg1"/>
                </a:solidFill>
              </a:rPr>
              <a:t>продовольствия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99323"/>
              </p:ext>
            </p:extLst>
          </p:nvPr>
        </p:nvGraphicFramePr>
        <p:xfrm>
          <a:off x="509260" y="2088431"/>
          <a:ext cx="8635980" cy="2412528"/>
        </p:xfrm>
        <a:graphic>
          <a:graphicData uri="http://schemas.openxmlformats.org/drawingml/2006/table">
            <a:tbl>
              <a:tblPr/>
              <a:tblGrid>
                <a:gridCol w="476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4218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74218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74218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7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садоводческих, огороднических некоммерческих товариществ, реализовавших мероприятия по инженерному обеспечению территорий садоводческих, огороднических некоммерческих товариществ и, получивших поддержку за счет средств местного бюджета (за отчетный год)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295" marB="38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72008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Количество сельскохозяйственных потребительских кооперативов, получивших поддержу средств местного бюджета (за отчетный год)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3608" marR="93608" marT="38295" marB="382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295" marB="38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11" marR="70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3601DA-EB5F-42A1-987C-7ED3BA26EF1E}"/>
              </a:ext>
            </a:extLst>
          </p:cNvPr>
          <p:cNvSpPr/>
          <p:nvPr/>
        </p:nvSpPr>
        <p:spPr>
          <a:xfrm>
            <a:off x="-8117" y="-22999"/>
            <a:ext cx="9369612" cy="95930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E2B0288-FEE6-4D65-8DF9-0B7B783FFF96}"/>
              </a:ext>
            </a:extLst>
          </p:cNvPr>
          <p:cNvCxnSpPr/>
          <p:nvPr/>
        </p:nvCxnSpPr>
        <p:spPr>
          <a:xfrm>
            <a:off x="183782" y="37486"/>
            <a:ext cx="0" cy="68279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616" name="Rectangle 4">
            <a:extLst>
              <a:ext uri="{FF2B5EF4-FFF2-40B4-BE49-F238E27FC236}">
                <a16:creationId xmlns:a16="http://schemas.microsoft.com/office/drawing/2014/main" xmlns="" id="{011AA8F0-8DE1-4EE6-A77B-24AD7354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832D8FBF-FCC4-4603-9310-CFAFBE89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24" y="60157"/>
            <a:ext cx="9071477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МУНИЦИПАЛЬНОЙ СЛУЖБЫ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ГОРОДЕ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КОМСОМОЛЬСКЕ-НА-АМУРЕ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30938"/>
              </p:ext>
            </p:extLst>
          </p:nvPr>
        </p:nvGraphicFramePr>
        <p:xfrm>
          <a:off x="408696" y="1872407"/>
          <a:ext cx="8535986" cy="1888319"/>
        </p:xfrm>
        <a:graphic>
          <a:graphicData uri="http://schemas.openxmlformats.org/drawingml/2006/table">
            <a:tbl>
              <a:tblPr/>
              <a:tblGrid>
                <a:gridCol w="47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7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Комплексная оценка эффективности деятельности органов местного самоуправления за год, предшествующий отчетному году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72008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служащих, получивших дополнительное профессиональное образование, прошедших обучение, от общего количества муниципальных служащих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222" y="1152327"/>
            <a:ext cx="8824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овышение </a:t>
            </a:r>
            <a:r>
              <a:rPr lang="ru-RU" i="1" dirty="0">
                <a:solidFill>
                  <a:schemeClr val="bg1"/>
                </a:solidFill>
              </a:rPr>
              <a:t>эффективности и результативности муниципальной </a:t>
            </a:r>
            <a:r>
              <a:rPr lang="ru-RU" i="1" dirty="0" smtClean="0">
                <a:solidFill>
                  <a:schemeClr val="bg1"/>
                </a:solidFill>
              </a:rPr>
              <a:t>службы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0" y="3774249"/>
            <a:ext cx="2988655" cy="20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9" y="2376463"/>
            <a:ext cx="5211901" cy="317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D35DB24-BE76-479E-8905-5B8BC11ABE48}"/>
              </a:ext>
            </a:extLst>
          </p:cNvPr>
          <p:cNvSpPr/>
          <p:nvPr/>
        </p:nvSpPr>
        <p:spPr>
          <a:xfrm>
            <a:off x="-8117" y="0"/>
            <a:ext cx="9369612" cy="112630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9B39E4F-563A-490E-88D0-B2651F95FE20}"/>
              </a:ext>
            </a:extLst>
          </p:cNvPr>
          <p:cNvCxnSpPr/>
          <p:nvPr/>
        </p:nvCxnSpPr>
        <p:spPr>
          <a:xfrm>
            <a:off x="183782" y="100680"/>
            <a:ext cx="0" cy="83434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92" name="Rectangle 4">
            <a:extLst>
              <a:ext uri="{FF2B5EF4-FFF2-40B4-BE49-F238E27FC236}">
                <a16:creationId xmlns:a16="http://schemas.microsoft.com/office/drawing/2014/main" xmlns="" id="{98C572AE-DDAE-46E5-9A94-F95A25E7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85A74BBF-614D-47EE-9733-CDA249D8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39" y="140216"/>
            <a:ext cx="8695612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ОБЕСПЕЧЕНИЕ ОБЩЕСТВЕННОЙ БЕЗОПАСНОСТИ И ПРОТИВОДЕЙСТВИЕ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ПРЕСТУПНОСТИ НА ТЕРРИТОРИИ ГОРОДА КОМСОМОЛЬСКА-НА-АМУРЕ»</a:t>
            </a:r>
            <a:endParaRPr lang="ru-RU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418DD9DE-EF64-4CD6-A915-B21C794C4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58289"/>
              </p:ext>
            </p:extLst>
          </p:nvPr>
        </p:nvGraphicFramePr>
        <p:xfrm>
          <a:off x="432273" y="2356127"/>
          <a:ext cx="8496944" cy="884432"/>
        </p:xfrm>
        <a:graphic>
          <a:graphicData uri="http://schemas.openxmlformats.org/drawingml/2006/table">
            <a:tbl>
              <a:tblPr/>
              <a:tblGrid>
                <a:gridCol w="472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7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46813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1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147" marB="381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преступлений, зарегистрированных на территории города</a:t>
                      </a:r>
                    </a:p>
                  </a:txBody>
                  <a:tcPr marL="93607" marR="93607" marT="38147" marB="381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147" marB="381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2272" y="1440365"/>
            <a:ext cx="8824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/>
              <a:t> </a:t>
            </a:r>
            <a:r>
              <a:rPr lang="ru-RU" i="1" dirty="0">
                <a:solidFill>
                  <a:schemeClr val="bg1"/>
                </a:solidFill>
              </a:rPr>
              <a:t>обеспечение безопасности населения города Комсомольск-на-Амуре от угроз криминогенного </a:t>
            </a:r>
            <a:r>
              <a:rPr lang="ru-RU" i="1" dirty="0" smtClean="0">
                <a:solidFill>
                  <a:schemeClr val="bg1"/>
                </a:solidFill>
              </a:rPr>
              <a:t>характера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0" y="2304455"/>
            <a:ext cx="5778970" cy="334029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3601DA-EB5F-42A1-987C-7ED3BA26EF1E}"/>
              </a:ext>
            </a:extLst>
          </p:cNvPr>
          <p:cNvSpPr/>
          <p:nvPr/>
        </p:nvSpPr>
        <p:spPr>
          <a:xfrm>
            <a:off x="-8117" y="-23005"/>
            <a:ext cx="9369612" cy="103131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E2B0288-FEE6-4D65-8DF9-0B7B783FFF96}"/>
              </a:ext>
            </a:extLst>
          </p:cNvPr>
          <p:cNvCxnSpPr/>
          <p:nvPr/>
        </p:nvCxnSpPr>
        <p:spPr>
          <a:xfrm>
            <a:off x="183782" y="37492"/>
            <a:ext cx="0" cy="85257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616" name="Rectangle 4">
            <a:extLst>
              <a:ext uri="{FF2B5EF4-FFF2-40B4-BE49-F238E27FC236}">
                <a16:creationId xmlns:a16="http://schemas.microsoft.com/office/drawing/2014/main" xmlns="" id="{011AA8F0-8DE1-4EE6-A77B-24AD7354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832D8FBF-FCC4-4603-9310-CFAFBE89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82" y="95247"/>
            <a:ext cx="9071477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«ЭНЕРГОСБЕРЕЖЕНИЕ И ПОВЫШЕНИЕ ЭНЕРГЕТИЧЕСКОЙ ЭФФЕКТИВНОСТИ В ГОРОДЕ КОМСОМОЛЬСКЕ-НА-АМУРЕ»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68890"/>
              </p:ext>
            </p:extLst>
          </p:nvPr>
        </p:nvGraphicFramePr>
        <p:xfrm>
          <a:off x="484781" y="2304455"/>
          <a:ext cx="8383816" cy="2215219"/>
        </p:xfrm>
        <a:graphic>
          <a:graphicData uri="http://schemas.openxmlformats.org/drawingml/2006/table">
            <a:tbl>
              <a:tblPr/>
              <a:tblGrid>
                <a:gridCol w="462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1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67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36003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7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квартир муниципального жилого фонда, в которых установлены приборы учета (в отчетном году)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3180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актуализированной схемы теплоснабжения города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  <a:tr h="9910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организациям убытков, связанных с применением регулируемых цен (тарифов) на тепловую энергию, поставляемую населению. Возмещение затрат, связанных с выполнением работ по капитальному ремонту основных средств муниципальных предприятий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2272" y="1224335"/>
            <a:ext cx="8824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о</a:t>
            </a:r>
            <a:r>
              <a:rPr lang="ru-RU" i="1" dirty="0" smtClean="0">
                <a:solidFill>
                  <a:schemeClr val="bg1"/>
                </a:solidFill>
              </a:rPr>
              <a:t>беспечение </a:t>
            </a:r>
            <a:r>
              <a:rPr lang="ru-RU" i="1" dirty="0">
                <a:solidFill>
                  <a:schemeClr val="bg1"/>
                </a:solidFill>
              </a:rPr>
              <a:t>рационального использования энергетических ресурсов за счет реализации мероприятий по энергосбережению и повышению энергетической эффективности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4DBC09-63EC-4FF2-9A9C-491C220CEBC7}"/>
              </a:ext>
            </a:extLst>
          </p:cNvPr>
          <p:cNvSpPr/>
          <p:nvPr/>
        </p:nvSpPr>
        <p:spPr>
          <a:xfrm>
            <a:off x="-8117" y="-1"/>
            <a:ext cx="9369612" cy="115232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61443" name="Заголовок 7"/>
          <p:cNvSpPr>
            <a:spLocks/>
          </p:cNvSpPr>
          <p:nvPr/>
        </p:nvSpPr>
        <p:spPr bwMode="auto">
          <a:xfrm>
            <a:off x="1067807" y="212585"/>
            <a:ext cx="6782201" cy="5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1EB7D5-CA99-486D-A13E-B68B4B9AB1FA}"/>
              </a:ext>
            </a:extLst>
          </p:cNvPr>
          <p:cNvCxnSpPr/>
          <p:nvPr/>
        </p:nvCxnSpPr>
        <p:spPr>
          <a:xfrm>
            <a:off x="404945" y="86425"/>
            <a:ext cx="0" cy="8871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19196"/>
              </p:ext>
            </p:extLst>
          </p:nvPr>
        </p:nvGraphicFramePr>
        <p:xfrm>
          <a:off x="180245" y="2520479"/>
          <a:ext cx="9001000" cy="2986684"/>
        </p:xfrm>
        <a:graphic>
          <a:graphicData uri="http://schemas.openxmlformats.org/drawingml/2006/table">
            <a:tbl>
              <a:tblPr/>
              <a:tblGrid>
                <a:gridCol w="439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1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2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Раскрываемость преступлений, совершенных в общественных местах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13398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числа зданий муниципальной собственности, находящихся в оперативном управлении МКУ «УХОДОМС», оборудованных автоматическими системами обеспечения пожарной безопасности, обеспечивающими автоматическое обнаружение пожара, подачу управляющих сигналов на технические средства оповещения людей о пожаре и управления эвакуацией людей и соответствующими «Техническому регламенту о требованиях пожарной безопасности», в редакции Федерального закона от 22 июля 2008 г. № 123-ФЗ, к общему числу зданий муниципальной собственности, находящихся в оперативном управлении МКУ «УХОДОМС»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  <a:tr h="343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изготовленных (восстановленных) и установленных знаков безопасности на водных объектах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223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резервов материальных ресурсов для предупреждения и ликвидации чрезвычайных ситуаций местного, межмуниципального и регионального характера, их содержание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4">
            <a:extLst>
              <a:ext uri="{FF2B5EF4-FFF2-40B4-BE49-F238E27FC236}">
                <a16:creationId xmlns:a16="http://schemas.microsoft.com/office/drawing/2014/main" xmlns="" id="{832D8FBF-FCC4-4603-9310-CFAFBE89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22" y="178758"/>
            <a:ext cx="9071477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«ЗАЩИТА НАСЕЛЕНИЯ И ТЕРРИТОРИИ ГОРОДА КОМСОМОЛЬСКА-НА-АМУРЕ ОТ ЧРЕЗВЫЧАЙНЫХ СИТУАЦИЙ, ОБЕСПЕЧЕНИЕ ПОЖАРНОЙ БЕЗОПАСНОСТИ И БЕЗОПАСНОСТИ ЛЮДЕЙ НА ВОДНЫХ ОБЪЕКТАХ» 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193" y="1368351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инимизация </a:t>
            </a:r>
            <a:r>
              <a:rPr lang="ru-RU" dirty="0">
                <a:solidFill>
                  <a:schemeClr val="bg1"/>
                </a:solidFill>
              </a:rPr>
              <a:t>социального, экономического и экологического ущерба, наносимого населению, экономике и природной среде от чрезвычайных ситуаций, пожаров и происшествий на водных </a:t>
            </a:r>
            <a:r>
              <a:rPr lang="ru-RU" dirty="0" smtClean="0">
                <a:solidFill>
                  <a:schemeClr val="bg1"/>
                </a:solidFill>
              </a:rPr>
              <a:t>объектах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1" y="2232447"/>
            <a:ext cx="5681081" cy="316835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FE55FC2-CA41-4920-8D88-AF2EFD7C1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88850"/>
              </p:ext>
            </p:extLst>
          </p:nvPr>
        </p:nvGraphicFramePr>
        <p:xfrm>
          <a:off x="368189" y="2209928"/>
          <a:ext cx="8608858" cy="1477113"/>
        </p:xfrm>
        <a:graphic>
          <a:graphicData uri="http://schemas.openxmlformats.org/drawingml/2006/table">
            <a:tbl>
              <a:tblPr/>
              <a:tblGrid>
                <a:gridCol w="53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287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967287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967287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38141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47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родителей качеством общего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родителей качеством дополнительного образования</a:t>
                      </a: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E81CDD-5C2B-474B-85EC-EA14DDB5AFA8}"/>
              </a:ext>
            </a:extLst>
          </p:cNvPr>
          <p:cNvSpPr/>
          <p:nvPr/>
        </p:nvSpPr>
        <p:spPr>
          <a:xfrm>
            <a:off x="-8126" y="-6663"/>
            <a:ext cx="9361488" cy="94297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0FB3DC-9C60-485F-9FA4-88A6B821BC19}"/>
              </a:ext>
            </a:extLst>
          </p:cNvPr>
          <p:cNvCxnSpPr/>
          <p:nvPr/>
        </p:nvCxnSpPr>
        <p:spPr>
          <a:xfrm>
            <a:off x="183782" y="97982"/>
            <a:ext cx="0" cy="69431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8" name="Rectangle 4">
            <a:extLst>
              <a:ext uri="{FF2B5EF4-FFF2-40B4-BE49-F238E27FC236}">
                <a16:creationId xmlns:a16="http://schemas.microsoft.com/office/drawing/2014/main" xmlns="" id="{113FDA3D-5A73-4C73-9689-E3F33A32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3" y="108019"/>
            <a:ext cx="7076374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17A13D05-8EEB-47F5-9B91-E7E46991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6" y="67411"/>
            <a:ext cx="8110039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ОБЕСПЕЧЕНИЕ </a:t>
            </a:r>
            <a:r>
              <a:rPr lang="ru-RU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КАЧЕСТВА И </a:t>
            </a: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ДОСТУПНОСТИ ОБРАЗОВАНИЯ»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8256" y="128777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беспечение </a:t>
            </a:r>
            <a:r>
              <a:rPr lang="ru-RU" dirty="0">
                <a:solidFill>
                  <a:schemeClr val="bg1"/>
                </a:solidFill>
              </a:rPr>
              <a:t>доступности и качества образования, отвечающего социальным потребностям жителей города </a:t>
            </a:r>
            <a:r>
              <a:rPr lang="ru-RU" dirty="0" smtClean="0">
                <a:solidFill>
                  <a:schemeClr val="bg1"/>
                </a:solidFill>
              </a:rPr>
              <a:t>Комсомольска-на-Амуре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4DBC09-63EC-4FF2-9A9C-491C220CEBC7}"/>
              </a:ext>
            </a:extLst>
          </p:cNvPr>
          <p:cNvSpPr/>
          <p:nvPr/>
        </p:nvSpPr>
        <p:spPr>
          <a:xfrm>
            <a:off x="1" y="3"/>
            <a:ext cx="9361488" cy="94483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61443" name="Заголовок 7"/>
          <p:cNvSpPr>
            <a:spLocks/>
          </p:cNvSpPr>
          <p:nvPr/>
        </p:nvSpPr>
        <p:spPr bwMode="auto">
          <a:xfrm>
            <a:off x="1067807" y="212585"/>
            <a:ext cx="6782201" cy="5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1EB7D5-CA99-486D-A13E-B68B4B9AB1FA}"/>
              </a:ext>
            </a:extLst>
          </p:cNvPr>
          <p:cNvCxnSpPr/>
          <p:nvPr/>
        </p:nvCxnSpPr>
        <p:spPr>
          <a:xfrm>
            <a:off x="404945" y="86425"/>
            <a:ext cx="0" cy="52036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xmlns="" id="{832D8FBF-FCC4-4603-9310-CFAFBE89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4" y="75014"/>
            <a:ext cx="9071477" cy="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«УПРАВЛЕНИЕ И РАСПОРЯЖЕНИЕ МУНИЦИПАЛЬНЫМ ИМУЩЕСТВОМ»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CE8B8EAC-D7AC-4904-A351-A5828DD4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72463"/>
              </p:ext>
            </p:extLst>
          </p:nvPr>
        </p:nvGraphicFramePr>
        <p:xfrm>
          <a:off x="332097" y="1872407"/>
          <a:ext cx="8705147" cy="3344338"/>
        </p:xfrm>
        <a:graphic>
          <a:graphicData uri="http://schemas.openxmlformats.org/drawingml/2006/table">
            <a:tbl>
              <a:tblPr/>
              <a:tblGrid>
                <a:gridCol w="431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0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608768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747763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055745400"/>
                    </a:ext>
                  </a:extLst>
                </a:gridCol>
              </a:tblGrid>
              <a:tr h="43204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основных показателей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изм.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8" marR="93608" marT="38309" marB="383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93608" marR="93608" marT="38303" marB="383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614" marR="93614" marT="38309" marB="38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1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неиспользуемых объектов муниципального недвижимого имущества (здания, строения, сооружения) находящихся в муниципальной собственности, за исключением объектов ограниченных к использованию, нежилых объектов военного имущества и не используемых нежилых помещений по которым администрацией города Комсомольска-на-Амуре приняты или принимаются решения по их реконструкции с целью дальнейшего использования для нужд города Комсомольска-на-Амуре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36 982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36 989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36 989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36 989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36 989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62520"/>
                  </a:ext>
                </a:extLst>
              </a:tr>
              <a:tr h="57479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города Комсомольска-на-Амуре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407509"/>
                  </a:ext>
                </a:extLst>
              </a:tr>
              <a:tr h="74724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неиспользуемых земельных участков, находящихся в муниципальной и государственной собственности до разграничения, вовлеченных в хозяйственный оборот (в отчетном периоде)</a:t>
                      </a:r>
                    </a:p>
                  </a:txBody>
                  <a:tcPr marL="93607" marR="93607" marT="38342" marB="383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3607" marR="93607" marT="38342" marB="383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2097" y="1152327"/>
            <a:ext cx="9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>
                <a:solidFill>
                  <a:schemeClr val="bg1"/>
                </a:solidFill>
              </a:rPr>
              <a:t>э</a:t>
            </a:r>
            <a:r>
              <a:rPr lang="ru-RU" i="1" dirty="0" smtClean="0">
                <a:solidFill>
                  <a:schemeClr val="bg1"/>
                </a:solidFill>
              </a:rPr>
              <a:t>ффективное </a:t>
            </a:r>
            <a:r>
              <a:rPr lang="ru-RU" i="1" dirty="0">
                <a:solidFill>
                  <a:schemeClr val="bg1"/>
                </a:solidFill>
              </a:rPr>
              <a:t>управление и распоряжение муниципальным имуществом города </a:t>
            </a:r>
            <a:r>
              <a:rPr lang="ru-RU" i="1" dirty="0" smtClean="0">
                <a:solidFill>
                  <a:schemeClr val="bg1"/>
                </a:solidFill>
              </a:rPr>
              <a:t>Комсомольска-на-Амуре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547249" y="773476"/>
          <a:ext cx="6125600" cy="4780145"/>
        </p:xfrm>
        <a:graphic>
          <a:graphicData uri="http://schemas.openxmlformats.org/drawingml/2006/table">
            <a:tbl>
              <a:tblPr/>
              <a:tblGrid>
                <a:gridCol w="3063357"/>
                <a:gridCol w="3062243"/>
              </a:tblGrid>
              <a:tr h="137605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Финансовое управление администрации города Комсомольска-на-Амуре Хабаровского края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7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Руководитель финансового управления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Марьева Елена Анатольевна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6467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ул. Кирова, д. 41,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этаж, кабинет № 2 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502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Телефон, факс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52-27-30,  54-40-40 (факс)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594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Gorfo1@yandex.ru</a:t>
                      </a:r>
                      <a:endParaRPr kumimoji="0" lang="ru-RU" altLang="ru-RU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939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Часы приема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Четверг: с 15.00 до 17.00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Выходные дни – суббота, воскресенье</a:t>
                      </a:r>
                    </a:p>
                  </a:txBody>
                  <a:tcPr marL="70208" marR="70208" marT="38403" marB="38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5736" name="Прямоугольник 3"/>
          <p:cNvSpPr>
            <a:spLocks noChangeArrowheads="1"/>
          </p:cNvSpPr>
          <p:nvPr/>
        </p:nvSpPr>
        <p:spPr bwMode="auto">
          <a:xfrm>
            <a:off x="1648012" y="164031"/>
            <a:ext cx="592406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500" b="1" smtClean="0">
                <a:solidFill>
                  <a:srgbClr val="000000"/>
                </a:solidFill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730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2352" y="2232447"/>
            <a:ext cx="7272808" cy="1584176"/>
          </a:xfrm>
          <a:prstGeom prst="rect">
            <a:avLst/>
          </a:prstGeom>
          <a:noFill/>
        </p:spPr>
        <p:txBody>
          <a:bodyPr wrap="none">
            <a:prstTxWarp prst="textTriangleInverted">
              <a:avLst>
                <a:gd name="adj" fmla="val 58819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6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121" y="9"/>
            <a:ext cx="9369616" cy="90974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6817" y="151258"/>
            <a:ext cx="10327" cy="6072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2385" y="90758"/>
            <a:ext cx="8137365" cy="66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НОРМАТИВЫ ЗАЧИСЛЕНИЯ ДОХОДОВ В МЕСТНЫЙ БЮДЖЕТ В </a:t>
            </a: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2022 ГОДУ</a:t>
            </a:r>
            <a:endParaRPr lang="ru-RU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984014" y="1259229"/>
            <a:ext cx="2811171" cy="397989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977863" y="1777319"/>
            <a:ext cx="2817316" cy="320852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001198" y="1187005"/>
            <a:ext cx="265549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</a:t>
            </a:r>
            <a:r>
              <a:rPr lang="ru-RU" altLang="ru-RU" sz="105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 на имущество              физических </a:t>
            </a:r>
            <a:r>
              <a:rPr lang="ru-RU" altLang="ru-RU" sz="105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лиц</a:t>
            </a:r>
            <a:endParaRPr lang="ru-RU" altLang="ru-RU" sz="105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1974489" y="2214666"/>
            <a:ext cx="2820688" cy="277867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1947220" y="2587509"/>
            <a:ext cx="2847963" cy="300852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2053293" y="1777323"/>
            <a:ext cx="2571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Транспортный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055925" y="2219127"/>
            <a:ext cx="2505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Земельный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954142" y="3006047"/>
            <a:ext cx="2841045" cy="349824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006735" y="3455058"/>
            <a:ext cx="2788440" cy="542357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459764" y="2587515"/>
            <a:ext cx="1697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НДФЛ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169808" y="2937952"/>
            <a:ext cx="2277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Акцизы на нефтепродукты</a:t>
            </a:r>
            <a:endParaRPr lang="ru-RU" altLang="ru-RU" sz="105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2008239" y="4123045"/>
            <a:ext cx="2816663" cy="564758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2035877" y="4786807"/>
            <a:ext cx="2804557" cy="624978"/>
          </a:xfrm>
          <a:prstGeom prst="chevron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2025292" y="3410158"/>
            <a:ext cx="26942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105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Налоги на совокупный </a:t>
            </a:r>
            <a:endParaRPr lang="ru-RU" altLang="ru-RU" sz="1050" b="1" dirty="0" smtClean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доход </a:t>
            </a:r>
          </a:p>
          <a:p>
            <a:pPr algn="ctr">
              <a:spcBef>
                <a:spcPct val="0"/>
              </a:spcBef>
            </a:pPr>
            <a:r>
              <a:rPr lang="ru-RU" altLang="ru-RU" sz="105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УСН</a:t>
            </a:r>
            <a:r>
              <a:rPr lang="ru-RU" altLang="ru-RU" sz="105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, ЕСХН, </a:t>
            </a:r>
            <a:r>
              <a:rPr lang="ru-RU" altLang="ru-RU" sz="105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патент</a:t>
            </a:r>
            <a:endParaRPr lang="ru-RU" altLang="ru-RU" sz="105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2013729" y="4053229"/>
            <a:ext cx="285622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</a:t>
            </a:r>
            <a:r>
              <a:rPr lang="ru-RU" altLang="ru-RU" sz="105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Плата за негативное воздействие на  окружающую среду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1928355" y="4687068"/>
            <a:ext cx="307130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Арендная плата </a:t>
            </a:r>
            <a:endParaRPr lang="ru-RU" altLang="ru-RU" sz="1200" b="1" dirty="0" smtClean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за имущество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и земельные участки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" y="1568421"/>
            <a:ext cx="1637933" cy="8327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6" y="4351625"/>
            <a:ext cx="1707707" cy="7476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9" y="2479324"/>
            <a:ext cx="1658245" cy="8079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6" y="3410166"/>
            <a:ext cx="1638214" cy="801203"/>
          </a:xfrm>
          <a:prstGeom prst="rect">
            <a:avLst/>
          </a:prstGeom>
        </p:spPr>
      </p:pic>
      <p:sp>
        <p:nvSpPr>
          <p:cNvPr id="69" name="Стрелка вправо 68"/>
          <p:cNvSpPr/>
          <p:nvPr/>
        </p:nvSpPr>
        <p:spPr>
          <a:xfrm>
            <a:off x="4887971" y="4166821"/>
            <a:ext cx="1827273" cy="47721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60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4894325" y="2544477"/>
            <a:ext cx="1892799" cy="373988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19,5 % </a:t>
            </a:r>
          </a:p>
        </p:txBody>
      </p:sp>
      <p:sp>
        <p:nvSpPr>
          <p:cNvPr id="74" name="Стрелка вправо 73"/>
          <p:cNvSpPr/>
          <p:nvPr/>
        </p:nvSpPr>
        <p:spPr>
          <a:xfrm rot="16982">
            <a:off x="4895259" y="1753929"/>
            <a:ext cx="1907620" cy="423691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15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>
            <a:off x="4881369" y="4786799"/>
            <a:ext cx="1851591" cy="50893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4894331" y="1254711"/>
            <a:ext cx="1871019" cy="423534"/>
          </a:xfrm>
          <a:prstGeom prst="rightArrow">
            <a:avLst>
              <a:gd name="adj1" fmla="val 44403"/>
              <a:gd name="adj2" fmla="val 50000"/>
            </a:avLst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4887977" y="2157708"/>
            <a:ext cx="1883720" cy="391778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4889688" y="2897766"/>
            <a:ext cx="1892801" cy="48482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0,4993 </a:t>
            </a:r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% </a:t>
            </a:r>
          </a:p>
        </p:txBody>
      </p:sp>
      <p:pic>
        <p:nvPicPr>
          <p:cNvPr id="65" name="Picture 2" descr="Мешок денег безвозмездное искусство клип - Векторный материал текстуры кошелек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537" b="92805" l="14000" r="88000">
                        <a14:backgroundMark x1="13667" y1="15610" x2="13667" y2="15610"/>
                        <a14:backgroundMark x1="17000" y1="24512" x2="17000" y2="2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81" y="1861393"/>
            <a:ext cx="3514638" cy="2662502"/>
          </a:xfrm>
          <a:prstGeom prst="rect">
            <a:avLst/>
          </a:prstGeom>
          <a:noFill/>
          <a:effectLst/>
        </p:spPr>
      </p:pic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7289056" y="3137656"/>
            <a:ext cx="1400694" cy="2992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МЕСТНЫЙ БЮДЖЕТ 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4875781" y="3129426"/>
            <a:ext cx="1874024" cy="1174483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УСН – 15 %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ЕСХН </a:t>
            </a:r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– 100 %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Патент – 100 %</a:t>
            </a:r>
          </a:p>
        </p:txBody>
      </p:sp>
    </p:spTree>
    <p:extLst>
      <p:ext uri="{BB962C8B-B14F-4D97-AF65-F5344CB8AC3E}">
        <p14:creationId xmlns:p14="http://schemas.microsoft.com/office/powerpoint/2010/main" val="2116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25797" y="121382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ДИНАМИКА ПОСТУПЛЕНИЙ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НАЛОГОВЫХ И НЕНАЛОГОВЫХ ДОХОДОВ МЕСТНОГО БЮДЖЕТА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2021-2022 ГОДАХ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287521" y="3787884"/>
            <a:ext cx="2086199" cy="1081609"/>
          </a:xfrm>
          <a:prstGeom prst="can">
            <a:avLst>
              <a:gd name="adj" fmla="val 6882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1287521" y="1597380"/>
            <a:ext cx="2086199" cy="2140447"/>
          </a:xfrm>
          <a:prstGeom prst="can">
            <a:avLst>
              <a:gd name="adj" fmla="val 6921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184279" y="3945143"/>
            <a:ext cx="2111669" cy="924345"/>
          </a:xfrm>
          <a:prstGeom prst="can">
            <a:avLst>
              <a:gd name="adj" fmla="val 6882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6166377" y="1768546"/>
            <a:ext cx="2147484" cy="2109440"/>
          </a:xfrm>
          <a:prstGeom prst="can">
            <a:avLst>
              <a:gd name="adj" fmla="val 6921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1285274" y="4919742"/>
            <a:ext cx="2086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2021 ГОД</a:t>
            </a:r>
            <a:endParaRPr lang="ru-RU" altLang="ru-RU" sz="24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6318069" y="4933557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1353027" y="2152369"/>
            <a:ext cx="20478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9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9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1230734" y="3877991"/>
            <a:ext cx="2170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6156625" y="2245062"/>
            <a:ext cx="2194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137809" y="3954541"/>
            <a:ext cx="2280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1589182" y="3045962"/>
            <a:ext cx="1282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1 987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840068" y="581777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рублей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6296577" y="3071097"/>
            <a:ext cx="18279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2 024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1441083" y="4418258"/>
            <a:ext cx="16978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Arial Black" panose="020B0A04020102020204" pitchFamily="34" charset="0"/>
                <a:cs typeface="Times New Roman" pitchFamily="18" charset="0"/>
              </a:rPr>
              <a:t>738</a:t>
            </a:r>
            <a:endParaRPr lang="ru-RU" alt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6410918" y="4485626"/>
            <a:ext cx="1697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Arial Black" panose="020B0A04020102020204" pitchFamily="34" charset="0"/>
                <a:cs typeface="Times New Roman" pitchFamily="18" charset="0"/>
              </a:rPr>
              <a:t>651</a:t>
            </a:r>
            <a:endParaRPr lang="ru-RU" alt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1441083" y="1079874"/>
            <a:ext cx="169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2 725</a:t>
            </a:r>
            <a:endParaRPr lang="ru-RU" altLang="ru-RU" sz="28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6391203" y="1182497"/>
            <a:ext cx="169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2 675</a:t>
            </a:r>
          </a:p>
        </p:txBody>
      </p:sp>
      <p:sp>
        <p:nvSpPr>
          <p:cNvPr id="97" name="AutoShape 21"/>
          <p:cNvSpPr>
            <a:spLocks noChangeArrowheads="1"/>
          </p:cNvSpPr>
          <p:nvPr/>
        </p:nvSpPr>
        <p:spPr bwMode="auto">
          <a:xfrm rot="743737">
            <a:off x="3402612" y="1311716"/>
            <a:ext cx="2753017" cy="601282"/>
          </a:xfrm>
          <a:prstGeom prst="rightArrow">
            <a:avLst>
              <a:gd name="adj1" fmla="val 50000"/>
              <a:gd name="adj2" fmla="val 99227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white"/>
                </a:solidFill>
                <a:latin typeface="Calibri"/>
              </a:rPr>
              <a:t>Снижение </a:t>
            </a:r>
            <a:r>
              <a:rPr lang="ru-RU" altLang="ru-RU" sz="1600" b="1" dirty="0" smtClean="0">
                <a:solidFill>
                  <a:prstClr val="white"/>
                </a:solidFill>
                <a:latin typeface="Calibri"/>
              </a:rPr>
              <a:t>50 </a:t>
            </a:r>
            <a:r>
              <a:rPr lang="ru-RU" altLang="ru-RU" sz="1600" b="1" dirty="0">
                <a:solidFill>
                  <a:prstClr val="white"/>
                </a:solidFill>
                <a:latin typeface="Calibri"/>
              </a:rPr>
              <a:t>млн 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>
            <a:off x="3731389" y="2531571"/>
            <a:ext cx="295797" cy="1360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3698059" y="4032649"/>
            <a:ext cx="295797" cy="1360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3993852" y="2435856"/>
            <a:ext cx="206944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7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37 млн </a:t>
            </a:r>
            <a:r>
              <a:rPr lang="ru-RU" altLang="ru-RU" sz="17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  или </a:t>
            </a:r>
            <a:r>
              <a:rPr lang="ru-RU" altLang="ru-RU" sz="17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1,8 </a:t>
            </a:r>
            <a:r>
              <a:rPr lang="ru-RU" altLang="ru-RU" sz="17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3953721" y="3916522"/>
            <a:ext cx="21496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7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87 млн рублей или 11,8 %</a:t>
            </a:r>
          </a:p>
        </p:txBody>
      </p:sp>
    </p:spTree>
    <p:extLst>
      <p:ext uri="{BB962C8B-B14F-4D97-AF65-F5344CB8AC3E}">
        <p14:creationId xmlns:p14="http://schemas.microsoft.com/office/powerpoint/2010/main" val="3483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9514" y="157315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ДИНАМИКА ПОСТУПЛЕНИЙ НАЛОГА НА ДОХОДЫ ФИЗИЧЕСКИХ ЛИЦ В 2021-2022 ГОДАХ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802680" y="533021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рублей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28244"/>
              </p:ext>
            </p:extLst>
          </p:nvPr>
        </p:nvGraphicFramePr>
        <p:xfrm>
          <a:off x="52165" y="3277738"/>
          <a:ext cx="4680745" cy="230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70156" y="3143286"/>
            <a:ext cx="37315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2545936" y="4935991"/>
            <a:ext cx="3464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Иные налоговые</a:t>
            </a: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и неналоговые доходы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1181816" y="3556966"/>
            <a:ext cx="294885" cy="241961"/>
          </a:xfrm>
          <a:prstGeom prst="line">
            <a:avLst/>
          </a:prstGeom>
          <a:ln w="222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771264" y="4666631"/>
            <a:ext cx="368603" cy="241959"/>
          </a:xfrm>
          <a:prstGeom prst="line">
            <a:avLst/>
          </a:prstGeom>
          <a:ln w="222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6" y="1316714"/>
            <a:ext cx="3549564" cy="16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485837" y="2423418"/>
            <a:ext cx="1222194" cy="2217040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7462521" y="2194294"/>
            <a:ext cx="1220570" cy="2472336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5290765" y="4711903"/>
            <a:ext cx="1612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2021 ГОД</a:t>
            </a:r>
            <a:endParaRPr lang="ru-RU" altLang="ru-RU" sz="20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7434589" y="4705257"/>
            <a:ext cx="1612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ГОД</a:t>
            </a:r>
            <a:endParaRPr lang="ru-RU" altLang="ru-RU" sz="20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5458223" y="2047714"/>
            <a:ext cx="1249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1 324</a:t>
            </a:r>
            <a:endParaRPr lang="ru-RU" altLang="ru-RU" sz="20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7452772" y="1799406"/>
            <a:ext cx="1249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1 382</a:t>
            </a:r>
            <a:endParaRPr lang="ru-RU" altLang="ru-RU" sz="2000" b="1" dirty="0">
              <a:solidFill>
                <a:prstClr val="white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 rot="21120265">
            <a:off x="5813892" y="1547761"/>
            <a:ext cx="21784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+ 58 млн рублей</a:t>
            </a:r>
          </a:p>
        </p:txBody>
      </p:sp>
      <p:sp>
        <p:nvSpPr>
          <p:cNvPr id="59" name="Штриховая стрелка вправо 58"/>
          <p:cNvSpPr/>
          <p:nvPr/>
        </p:nvSpPr>
        <p:spPr>
          <a:xfrm rot="21160140">
            <a:off x="6640617" y="2008705"/>
            <a:ext cx="783017" cy="182096"/>
          </a:xfrm>
          <a:prstGeom prst="stripedRightArrow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600" b="1" dirty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9514" y="157315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ДИНАМИКА ПОСТУПЛЕНИЙ И СТРУКТУРА НАЛОГОВ </a:t>
            </a:r>
          </a:p>
          <a:p>
            <a:pPr>
              <a:defRPr/>
            </a:pP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СОВОКУПНЫЙ ДОХОД В 2021-2022 ГОДАХ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795560" y="528820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4568" y="4940228"/>
            <a:ext cx="282795" cy="238710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4568" y="5216278"/>
            <a:ext cx="282795" cy="220041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497217" y="4940225"/>
            <a:ext cx="40550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i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600" b="1" i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Упрощенная система налогообложения</a:t>
            </a: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219296" y="5193604"/>
            <a:ext cx="4172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Единый налог на вменённый доход</a:t>
            </a:r>
          </a:p>
        </p:txBody>
      </p:sp>
      <p:sp>
        <p:nvSpPr>
          <p:cNvPr id="26" name="Прямоугольник 28"/>
          <p:cNvSpPr>
            <a:spLocks noChangeArrowheads="1"/>
          </p:cNvSpPr>
          <p:nvPr/>
        </p:nvSpPr>
        <p:spPr bwMode="auto">
          <a:xfrm>
            <a:off x="4883800" y="4940232"/>
            <a:ext cx="284421" cy="21603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5132462" y="4934890"/>
            <a:ext cx="3962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Единый сельскохозяйственный налог</a:t>
            </a:r>
          </a:p>
        </p:txBody>
      </p:sp>
      <p:sp>
        <p:nvSpPr>
          <p:cNvPr id="28" name="Прямоугольник 39"/>
          <p:cNvSpPr>
            <a:spLocks noChangeArrowheads="1"/>
          </p:cNvSpPr>
          <p:nvPr/>
        </p:nvSpPr>
        <p:spPr bwMode="auto">
          <a:xfrm>
            <a:off x="4883800" y="5224283"/>
            <a:ext cx="284421" cy="232042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5132458" y="5200271"/>
            <a:ext cx="412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Патентная система налогообложения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094384" y="2744257"/>
            <a:ext cx="1638261" cy="527894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3073102" y="3890044"/>
            <a:ext cx="1649636" cy="579174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7025994" y="3827370"/>
            <a:ext cx="1631760" cy="649451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6995126" y="3319457"/>
            <a:ext cx="1600879" cy="448081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6995117" y="2931209"/>
            <a:ext cx="1631760" cy="283807"/>
          </a:xfrm>
          <a:prstGeom prst="can">
            <a:avLst>
              <a:gd name="adj" fmla="val 18400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6995117" y="1656306"/>
            <a:ext cx="1631760" cy="1102622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073110" y="3392611"/>
            <a:ext cx="1649639" cy="405406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3052244" y="1622959"/>
            <a:ext cx="1638261" cy="955110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7065535" y="4536817"/>
            <a:ext cx="159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3130518" y="4536817"/>
            <a:ext cx="159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3259205" y="1070259"/>
            <a:ext cx="1277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290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7246048" y="1122135"/>
            <a:ext cx="1277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259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3255838" y="1906493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146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7156838" y="1984402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160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3250441" y="2754340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59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7230065" y="2832370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" name="Rectangle 26"/>
          <p:cNvSpPr>
            <a:spLocks noChangeArrowheads="1"/>
          </p:cNvSpPr>
          <p:nvPr/>
        </p:nvSpPr>
        <p:spPr bwMode="auto">
          <a:xfrm>
            <a:off x="3251463" y="3349474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279300" y="3952129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81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7226531" y="329766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7256277" y="3971188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92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 rot="341773">
            <a:off x="4540979" y="1252228"/>
            <a:ext cx="2415134" cy="420076"/>
          </a:xfrm>
          <a:prstGeom prst="rightArrow">
            <a:avLst>
              <a:gd name="adj1" fmla="val 50000"/>
              <a:gd name="adj2" fmla="val 99504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Снижение </a:t>
            </a:r>
            <a:r>
              <a:rPr lang="ru-RU" alt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30 </a:t>
            </a: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млн рублей</a:t>
            </a: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4970040" y="1769667"/>
            <a:ext cx="2068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14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 рублей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+ 10 %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4931036" y="2734669"/>
            <a:ext cx="2068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57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млн рублей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-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97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4875767" y="3827371"/>
            <a:ext cx="20705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+11 млн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рублей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+ 14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pic>
        <p:nvPicPr>
          <p:cNvPr id="70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2" y="2063041"/>
            <a:ext cx="2446016" cy="18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Штриховая стрелка вправо 70"/>
          <p:cNvSpPr/>
          <p:nvPr/>
        </p:nvSpPr>
        <p:spPr>
          <a:xfrm rot="16200000">
            <a:off x="4832443" y="1857134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2" name="Штриховая стрелка вправо 71"/>
          <p:cNvSpPr/>
          <p:nvPr/>
        </p:nvSpPr>
        <p:spPr>
          <a:xfrm rot="5400000">
            <a:off x="4827833" y="2858668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4" name="Штриховая стрелка вправо 73"/>
          <p:cNvSpPr/>
          <p:nvPr/>
        </p:nvSpPr>
        <p:spPr>
          <a:xfrm rot="16200000">
            <a:off x="4853570" y="4153656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4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9514" y="157315"/>
            <a:ext cx="8256642" cy="6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ДИНАМИКА ПОСТУПЛЕНИЙ И СТРУКТУРА  ИМУЩЕСТВЕННЫХ НАЛОГОВ В 2021-2022 ГОДАХ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862371" y="568367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8491" y="4983572"/>
            <a:ext cx="282795" cy="220041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791956" y="4951560"/>
            <a:ext cx="4172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Налог на имущество физических лиц</a:t>
            </a:r>
            <a:endParaRPr lang="ru-RU" altLang="ru-RU" sz="16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Прямоугольник 28"/>
          <p:cNvSpPr>
            <a:spLocks noChangeArrowheads="1"/>
          </p:cNvSpPr>
          <p:nvPr/>
        </p:nvSpPr>
        <p:spPr bwMode="auto">
          <a:xfrm>
            <a:off x="5377160" y="4987574"/>
            <a:ext cx="284421" cy="21603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5537078" y="4945945"/>
            <a:ext cx="2557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Транспортный налог</a:t>
            </a:r>
            <a:endParaRPr lang="ru-RU" altLang="ru-RU" sz="16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Прямоугольник 39"/>
          <p:cNvSpPr>
            <a:spLocks noChangeArrowheads="1"/>
          </p:cNvSpPr>
          <p:nvPr/>
        </p:nvSpPr>
        <p:spPr bwMode="auto">
          <a:xfrm>
            <a:off x="3680731" y="5359637"/>
            <a:ext cx="284421" cy="232042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2901543" y="5353629"/>
            <a:ext cx="41249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Земельный налог</a:t>
            </a:r>
            <a:endParaRPr lang="ru-RU" altLang="ru-RU" sz="16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438990" y="1582285"/>
            <a:ext cx="1655918" cy="1128001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3464109" y="3473610"/>
            <a:ext cx="1649636" cy="1141954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435411" y="2821645"/>
            <a:ext cx="1649639" cy="567426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7114044" y="4651454"/>
            <a:ext cx="159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3464116" y="4641018"/>
            <a:ext cx="159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3654389" y="1959120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124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" name="Rectangle 26"/>
          <p:cNvSpPr>
            <a:spLocks noChangeArrowheads="1"/>
          </p:cNvSpPr>
          <p:nvPr/>
        </p:nvSpPr>
        <p:spPr bwMode="auto">
          <a:xfrm>
            <a:off x="3628229" y="2875666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40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623344" y="3881819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135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 rot="21161608">
            <a:off x="5055457" y="1208811"/>
            <a:ext cx="2029778" cy="420076"/>
          </a:xfrm>
          <a:prstGeom prst="rightArrow">
            <a:avLst>
              <a:gd name="adj1" fmla="val 50000"/>
              <a:gd name="adj2" fmla="val 99504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Рост 8,5 </a:t>
            </a: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млн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1" y="3411358"/>
            <a:ext cx="2500194" cy="1366526"/>
          </a:xfrm>
          <a:prstGeom prst="rect">
            <a:avLst/>
          </a:prstGeom>
        </p:spPr>
      </p:pic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7001316" y="1418855"/>
            <a:ext cx="1655918" cy="1368925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7026443" y="3430531"/>
            <a:ext cx="1649636" cy="1212579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auto">
          <a:xfrm>
            <a:off x="6994926" y="2875656"/>
            <a:ext cx="1649639" cy="507559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7230762" y="1887748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130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7212545" y="2904084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35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7223654" y="3873337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142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88" y="1080062"/>
            <a:ext cx="3045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 2021 года установлены дифференцированные ставки транспортного налога в отношении легковых автомобилей с учетом количества лет, истекших с года их выпуска. На автомобили от 3 до 10 лет снижение ставки налога в среднем составит 11 </a:t>
            </a:r>
            <a:r>
              <a:rPr lang="ru-RU" sz="1400" dirty="0" smtClean="0">
                <a:solidFill>
                  <a:schemeClr val="bg1"/>
                </a:solidFill>
              </a:rPr>
              <a:t>%, </a:t>
            </a:r>
            <a:r>
              <a:rPr lang="ru-RU" sz="1400" dirty="0">
                <a:solidFill>
                  <a:schemeClr val="bg1"/>
                </a:solidFill>
              </a:rPr>
              <a:t>старше 10 лет - в среднем 29 </a:t>
            </a:r>
            <a:r>
              <a:rPr lang="ru-RU" sz="1400" dirty="0" smtClean="0">
                <a:solidFill>
                  <a:schemeClr val="bg1"/>
                </a:solidFill>
              </a:rPr>
              <a:t>%.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230762" y="982057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307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621506" y="1069316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298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" y="-9969"/>
            <a:ext cx="9369616" cy="95246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1223" y="157324"/>
            <a:ext cx="0" cy="58196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7690278" y="591361"/>
            <a:ext cx="1558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+mj-lt"/>
              </a:rPr>
              <a:t>млн</a:t>
            </a:r>
            <a:r>
              <a:rPr lang="ru-RU" altLang="ru-RU" sz="1800" b="1" dirty="0">
                <a:solidFill>
                  <a:srgbClr val="4BACC6">
                    <a:lumMod val="60000"/>
                    <a:lumOff val="40000"/>
                  </a:srgbClr>
                </a:solidFill>
                <a:latin typeface="+mj-lt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+mj-lt"/>
              </a:rPr>
              <a:t>рублей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34264" y="35669"/>
            <a:ext cx="8478973" cy="9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ДИНАМИКА ПОСТУПЛЕНИЙ </a:t>
            </a:r>
            <a:r>
              <a:rPr lang="ru-RU" altLang="ru-RU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СТРУКТУРА ДОХОДОВ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ОТ </a:t>
            </a:r>
            <a:r>
              <a:rPr lang="ru-RU" alt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ИСПОЛЬЗОВАНИЯ МУНИЦИПАЛЬНОГО ИМУЩЕСТВА </a:t>
            </a:r>
            <a:endParaRPr lang="ru-RU" altLang="ru-RU" sz="1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2021-2022 </a:t>
            </a:r>
            <a:r>
              <a:rPr lang="ru-RU" alt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1973583" y="2812163"/>
            <a:ext cx="1680517" cy="749468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>
            <a:off x="2004461" y="4147068"/>
            <a:ext cx="1649639" cy="540097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2009337" y="3669649"/>
            <a:ext cx="1648012" cy="396243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2004454" y="1521258"/>
            <a:ext cx="1661014" cy="1193548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2201933" y="1028117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571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 rot="341773">
            <a:off x="3861174" y="1234563"/>
            <a:ext cx="2678426" cy="433413"/>
          </a:xfrm>
          <a:prstGeom prst="rightArrow">
            <a:avLst>
              <a:gd name="adj1" fmla="val 50000"/>
              <a:gd name="adj2" fmla="val 99537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Снижение </a:t>
            </a:r>
            <a:r>
              <a:rPr lang="ru-RU" alt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47 </a:t>
            </a:r>
            <a:r>
              <a:rPr lang="ru-RU" altLang="ru-RU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млн рублей</a:t>
            </a:r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auto">
          <a:xfrm>
            <a:off x="2015836" y="4771847"/>
            <a:ext cx="1649636" cy="296721"/>
          </a:xfrm>
          <a:prstGeom prst="can">
            <a:avLst>
              <a:gd name="adj" fmla="val 16819"/>
            </a:avLst>
          </a:prstGeom>
          <a:gradFill>
            <a:gsLst>
              <a:gs pos="0">
                <a:srgbClr val="FF9900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2184871" y="194267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341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2181620" y="2980193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135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2190559" y="3609227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17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2204373" y="418532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77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2194620" y="468717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6720047" y="2925376"/>
            <a:ext cx="1638261" cy="730799"/>
          </a:xfrm>
          <a:prstGeom prst="can">
            <a:avLst>
              <a:gd name="adj" fmla="val 13004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ru-RU" altLang="ru-RU" dirty="0">
              <a:solidFill>
                <a:srgbClr val="9BCAE3"/>
              </a:solidFill>
            </a:endParaRPr>
          </a:p>
        </p:txBody>
      </p:sp>
      <p:sp>
        <p:nvSpPr>
          <p:cNvPr id="81" name="AutoShape 20"/>
          <p:cNvSpPr>
            <a:spLocks noChangeArrowheads="1"/>
          </p:cNvSpPr>
          <p:nvPr/>
        </p:nvSpPr>
        <p:spPr bwMode="auto">
          <a:xfrm>
            <a:off x="6743610" y="4118589"/>
            <a:ext cx="1604130" cy="573437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C0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2" name="AutoShape 20"/>
          <p:cNvSpPr>
            <a:spLocks noChangeArrowheads="1"/>
          </p:cNvSpPr>
          <p:nvPr/>
        </p:nvSpPr>
        <p:spPr bwMode="auto">
          <a:xfrm>
            <a:off x="6750113" y="3741838"/>
            <a:ext cx="1597629" cy="324059"/>
          </a:xfrm>
          <a:prstGeom prst="can">
            <a:avLst>
              <a:gd name="adj" fmla="val 16819"/>
            </a:avLst>
          </a:prstGeom>
          <a:gradFill rotWithShape="0">
            <a:gsLst>
              <a:gs pos="0">
                <a:srgbClr val="FFFF99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3" name="AutoShape 6"/>
          <p:cNvSpPr>
            <a:spLocks noChangeArrowheads="1"/>
          </p:cNvSpPr>
          <p:nvPr/>
        </p:nvSpPr>
        <p:spPr bwMode="auto">
          <a:xfrm>
            <a:off x="6709482" y="1686136"/>
            <a:ext cx="1638261" cy="1194882"/>
          </a:xfrm>
          <a:prstGeom prst="can">
            <a:avLst>
              <a:gd name="adj" fmla="val 13917"/>
            </a:avLst>
          </a:prstGeom>
          <a:gradFill rotWithShape="1">
            <a:gsLst>
              <a:gs pos="0">
                <a:srgbClr val="33993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6861449" y="1192730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523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5" name="AutoShape 20"/>
          <p:cNvSpPr>
            <a:spLocks noChangeArrowheads="1"/>
          </p:cNvSpPr>
          <p:nvPr/>
        </p:nvSpPr>
        <p:spPr bwMode="auto">
          <a:xfrm>
            <a:off x="6754177" y="4721832"/>
            <a:ext cx="1593565" cy="346730"/>
          </a:xfrm>
          <a:prstGeom prst="can">
            <a:avLst>
              <a:gd name="adj" fmla="val 16819"/>
            </a:avLst>
          </a:prstGeom>
          <a:gradFill>
            <a:gsLst>
              <a:gs pos="0">
                <a:srgbClr val="FF9900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dirty="0" smtClean="0">
              <a:solidFill>
                <a:srgbClr val="9BCAE3"/>
              </a:solidFill>
              <a:latin typeface="Arial" charset="0"/>
            </a:endParaRPr>
          </a:p>
        </p:txBody>
      </p:sp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6941087" y="2116042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297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6937836" y="3041403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132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8" name="Rectangle 26"/>
          <p:cNvSpPr>
            <a:spLocks noChangeArrowheads="1"/>
          </p:cNvSpPr>
          <p:nvPr/>
        </p:nvSpPr>
        <p:spPr bwMode="auto">
          <a:xfrm>
            <a:off x="6937836" y="3645319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14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6943525" y="4177191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77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6963304" y="4662133"/>
            <a:ext cx="1277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lang="ru-RU" altLang="ru-RU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3870249" y="2030679"/>
            <a:ext cx="2914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 </a:t>
            </a:r>
            <a:r>
              <a:rPr lang="ru-RU" altLang="ru-RU" sz="1600" b="1" i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44 </a:t>
            </a: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млн рублей или - </a:t>
            </a:r>
            <a:r>
              <a:rPr lang="ru-RU" altLang="ru-RU" sz="1600" b="1" i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13 </a:t>
            </a: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3937404" y="3226225"/>
            <a:ext cx="29140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 </a:t>
            </a:r>
            <a:r>
              <a:rPr lang="ru-RU" altLang="ru-RU" sz="1600" b="1" i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 </a:t>
            </a: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млн рублей или - </a:t>
            </a:r>
            <a:r>
              <a:rPr lang="ru-RU" altLang="ru-RU" sz="1600" b="1" i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 </a:t>
            </a:r>
            <a:r>
              <a:rPr lang="ru-RU" altLang="ru-RU" sz="1600" b="1" i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%</a:t>
            </a: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3881631" y="1775965"/>
            <a:ext cx="2914088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92D050"/>
                </a:solidFill>
                <a:latin typeface="Calibri" panose="020F0502020204030204" pitchFamily="34" charset="0"/>
                <a:cs typeface="Arial" charset="0"/>
              </a:rPr>
              <a:t>Доходы от аренды земли</a:t>
            </a: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3674105" y="2766152"/>
            <a:ext cx="31952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Доходы от аренды имущества</a:t>
            </a:r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>
            <a:off x="3710975" y="3712400"/>
            <a:ext cx="3073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99"/>
                </a:solidFill>
                <a:latin typeface="Calibri" pitchFamily="34" charset="0"/>
                <a:cs typeface="Arial" charset="0"/>
              </a:rPr>
              <a:t>Отчисления от прибыли</a:t>
            </a:r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3744190" y="4133924"/>
            <a:ext cx="29758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Прочие доходы от  использования имущества </a:t>
            </a:r>
          </a:p>
        </p:txBody>
      </p:sp>
      <p:sp>
        <p:nvSpPr>
          <p:cNvPr id="100" name="Rectangle 29"/>
          <p:cNvSpPr>
            <a:spLocks noChangeArrowheads="1"/>
          </p:cNvSpPr>
          <p:nvPr/>
        </p:nvSpPr>
        <p:spPr bwMode="auto">
          <a:xfrm>
            <a:off x="4393594" y="4713829"/>
            <a:ext cx="1700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Иные доходы</a:t>
            </a:r>
          </a:p>
        </p:txBody>
      </p:sp>
      <p:pic>
        <p:nvPicPr>
          <p:cNvPr id="102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" y="3359939"/>
            <a:ext cx="2153468" cy="19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Штриховая стрелка вправо 102"/>
          <p:cNvSpPr/>
          <p:nvPr/>
        </p:nvSpPr>
        <p:spPr>
          <a:xfrm rot="5400000">
            <a:off x="3703897" y="2994982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6747001" y="5107661"/>
            <a:ext cx="1722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1996856" y="5107661"/>
            <a:ext cx="159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09" name="Штриховая стрелка вправо 108"/>
          <p:cNvSpPr/>
          <p:nvPr/>
        </p:nvSpPr>
        <p:spPr>
          <a:xfrm rot="5400000">
            <a:off x="3682267" y="2014808"/>
            <a:ext cx="346730" cy="24378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437040" y="1623920"/>
            <a:ext cx="442325" cy="1937705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626105" y="2394810"/>
            <a:ext cx="810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476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420788" y="1781968"/>
            <a:ext cx="267138" cy="1887674"/>
          </a:xfrm>
          <a:prstGeom prst="righ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8615861" y="2537311"/>
            <a:ext cx="810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429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9">
    <a:dk1>
      <a:sysClr val="windowText" lastClr="000000"/>
    </a:dk1>
    <a:lt1>
      <a:srgbClr val="9BCAE3"/>
    </a:lt1>
    <a:dk2>
      <a:srgbClr val="212745"/>
    </a:dk2>
    <a:lt2>
      <a:srgbClr val="31479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Твердый переплет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3589</Words>
  <Application>Microsoft Office PowerPoint</Application>
  <PresentationFormat>Произвольный</PresentationFormat>
  <Paragraphs>1177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ОСНОВНЫЕ ХАРАКТЕРИСТИКИ МЕСТНОГО БЮДЖЕТА  НА 2022 -2024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ПОСТУПЛЕНИЙ МЕЖБЮДЖЕТНЫХ  ТРАНСФЕРТОВ ИЗ КРАЕВОГО БЮДЖЕТА В 2022-2024 ГОДАХ</vt:lpstr>
      <vt:lpstr>ПРОГРАММНЫЕ И НЕПРОГРАММНЫЕ НАПРАВЛЕНИЯ ДЕЯТЕЛЬНОСТИ В 2022-2024 ГОДАХ </vt:lpstr>
      <vt:lpstr>Презентация PowerPoint</vt:lpstr>
      <vt:lpstr>Презентация PowerPoint</vt:lpstr>
      <vt:lpstr>Презентация PowerPoint</vt:lpstr>
      <vt:lpstr> РАСХОДЫ НА РЕАЛИЗАЦИЮ НАЦИОНАЛЬНЫХ ПРОЕКТОВ В 2022 ГОДУ</vt:lpstr>
      <vt:lpstr> ИСТОЧНИКИ ФИНАНСИРОВАНИЯ ДЕФИЦИТА МЕСТНОГО БЮДЖЕТА НА 2022-2024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Кайгородцева А.Н.</dc:creator>
  <cp:lastModifiedBy>BUDGET5</cp:lastModifiedBy>
  <cp:revision>191</cp:revision>
  <dcterms:modified xsi:type="dcterms:W3CDTF">2021-12-24T03:15:17Z</dcterms:modified>
</cp:coreProperties>
</file>